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rels" ContentType="application/vnd.openxmlformats-package.relationships+xml"/>
  <Default Extension="xml" ContentType="application/xml"/>
  <Default Extension="fntdata" ContentType="application/x-fontdata"/>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6.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7.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8.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9.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10.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11.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12.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13.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14.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15.xml" ContentType="application/vnd.openxmlformats-officedocument.presentationml.notesSl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7" r:id="rId1"/>
  </p:sldMasterIdLst>
  <p:notesMasterIdLst>
    <p:notesMasterId r:id="rId18"/>
  </p:notesMasterIdLst>
  <p:sldIdLst>
    <p:sldId id="256" r:id="rId2"/>
    <p:sldId id="322" r:id="rId3"/>
    <p:sldId id="263" r:id="rId4"/>
    <p:sldId id="311" r:id="rId5"/>
    <p:sldId id="310" r:id="rId6"/>
    <p:sldId id="312" r:id="rId7"/>
    <p:sldId id="313" r:id="rId8"/>
    <p:sldId id="314" r:id="rId9"/>
    <p:sldId id="315" r:id="rId10"/>
    <p:sldId id="316" r:id="rId11"/>
    <p:sldId id="317" r:id="rId12"/>
    <p:sldId id="318" r:id="rId13"/>
    <p:sldId id="319" r:id="rId14"/>
    <p:sldId id="320" r:id="rId15"/>
    <p:sldId id="321" r:id="rId16"/>
    <p:sldId id="279" r:id="rId17"/>
  </p:sldIdLst>
  <p:sldSz cx="9144000" cy="5143500" type="screen16x9"/>
  <p:notesSz cx="6858000" cy="9144000"/>
  <p:embeddedFontLst>
    <p:embeddedFont>
      <p:font typeface="Arvo" panose="020B0604020202020204" charset="0"/>
      <p:regular r:id="rId19"/>
      <p:bold r:id="rId20"/>
      <p:italic r:id="rId21"/>
      <p:boldItalic r:id="rId22"/>
    </p:embeddedFont>
    <p:embeddedFont>
      <p:font typeface="Roboto Condensed" panose="020B0604020202020204" charset="0"/>
      <p:regular r:id="rId23"/>
      <p:bold r:id="rId24"/>
      <p:italic r:id="rId25"/>
      <p:boldItalic r:id="rId26"/>
    </p:embeddedFont>
    <p:embeddedFont>
      <p:font typeface="Roboto Condensed Light" panose="020B0604020202020204" charset="0"/>
      <p:regular r:id="rId27"/>
      <p:bold r:id="rId28"/>
      <p:italic r:id="rId29"/>
      <p:boldItalic r:id="rId3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D698C0E6-35C3-4B2C-9041-DB5F65535304}">
  <a:tblStyle styleId="{D698C0E6-35C3-4B2C-9041-DB5F65535304}"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250" autoAdjust="0"/>
    <p:restoredTop sz="95050" autoAdjust="0"/>
  </p:normalViewPr>
  <p:slideViewPr>
    <p:cSldViewPr>
      <p:cViewPr varScale="1">
        <p:scale>
          <a:sx n="112" d="100"/>
          <a:sy n="112" d="100"/>
        </p:scale>
        <p:origin x="509" y="72"/>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26" Type="http://schemas.openxmlformats.org/officeDocument/2006/relationships/font" Target="fonts/font8.fntdata"/><Relationship Id="rId3" Type="http://schemas.openxmlformats.org/officeDocument/2006/relationships/slide" Target="slides/slide2.xml"/><Relationship Id="rId21" Type="http://schemas.openxmlformats.org/officeDocument/2006/relationships/font" Target="fonts/font3.fntdata"/><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7.fntdata"/><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2.fntdata"/><Relationship Id="rId29" Type="http://schemas.openxmlformats.org/officeDocument/2006/relationships/font" Target="fonts/font1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6.fntdata"/><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5.fntdata"/><Relationship Id="rId28" Type="http://schemas.openxmlformats.org/officeDocument/2006/relationships/font" Target="fonts/font10.fntdata"/><Relationship Id="rId10" Type="http://schemas.openxmlformats.org/officeDocument/2006/relationships/slide" Target="slides/slide9.xml"/><Relationship Id="rId19" Type="http://schemas.openxmlformats.org/officeDocument/2006/relationships/font" Target="fonts/font1.fntdata"/><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4.fntdata"/><Relationship Id="rId27" Type="http://schemas.openxmlformats.org/officeDocument/2006/relationships/font" Target="fonts/font9.fntdata"/><Relationship Id="rId30" Type="http://schemas.openxmlformats.org/officeDocument/2006/relationships/font" Target="fonts/font12.fntdata"/></Relationships>
</file>

<file path=ppt/charts/_rels/chart1.xml.rels><?xml version="1.0" encoding="UTF-8" standalone="yes"?>
<Relationships xmlns="http://schemas.openxmlformats.org/package/2006/relationships"><Relationship Id="rId3" Type="http://schemas.openxmlformats.org/officeDocument/2006/relationships/oleObject" Target="file:///C:\Users\41010887\Desktop\Consumer%20Survey\Data%20.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C:\Users\41010887\Desktop\Consumer%20Survey\Data%20.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file:///C:\Users\41010887\Desktop\Consumer%20Survey\Data%20.xlsx" TargetMode="External"/><Relationship Id="rId2" Type="http://schemas.microsoft.com/office/2011/relationships/chartColorStyle" Target="colors11.xml"/><Relationship Id="rId1" Type="http://schemas.microsoft.com/office/2011/relationships/chartStyle" Target="style1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41010887\Desktop\Consumer%20Survey\Data%20.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41010887\Desktop\Consumer%20Survey\Data%20.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41010887\Desktop\Consumer%20Survey\Data%20.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41010887\Desktop\Consumer%20Survey\Data%20.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C:\Users\41015512\AppData\Local\Temp\notes90C43B\Data%20.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C:\Users\41010887\Desktop\Consumer%20Survey\Data%20.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C:\Users\41015512\AppData\Local\Temp\notes90C43B\Data%20.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4.3628497399095661E-2"/>
          <c:w val="0.50889212665362138"/>
          <c:h val="0.67917148417188999"/>
        </c:manualLayout>
      </c:layout>
      <c:barChart>
        <c:barDir val="col"/>
        <c:grouping val="stacked"/>
        <c:varyColors val="0"/>
        <c:ser>
          <c:idx val="0"/>
          <c:order val="0"/>
          <c:tx>
            <c:strRef>
              <c:f>'Chart 2 '!$B$4</c:f>
              <c:strCache>
                <c:ptCount val="1"/>
                <c:pt idx="0">
                  <c:v>Fully owned by Female </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scene3d>
              <a:camera prst="orthographicFront"/>
              <a:lightRig rig="threePt" dir="t">
                <a:rot lat="0" lon="0" rev="1200000"/>
              </a:lightRig>
            </a:scene3d>
            <a:sp3d/>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'Chart 2 '!$C$4</c:f>
              <c:numCache>
                <c:formatCode>General</c:formatCode>
                <c:ptCount val="1"/>
                <c:pt idx="0">
                  <c:v>66</c:v>
                </c:pt>
              </c:numCache>
            </c:numRef>
          </c:val>
          <c:extLst>
            <c:ext xmlns:c16="http://schemas.microsoft.com/office/drawing/2014/chart" uri="{C3380CC4-5D6E-409C-BE32-E72D297353CC}">
              <c16:uniqueId val="{00000000-CED7-48ED-9F72-A9DC757E32F7}"/>
            </c:ext>
          </c:extLst>
        </c:ser>
        <c:ser>
          <c:idx val="1"/>
          <c:order val="1"/>
          <c:tx>
            <c:strRef>
              <c:f>'Chart 2 '!$B$5</c:f>
              <c:strCache>
                <c:ptCount val="1"/>
                <c:pt idx="0">
                  <c:v>Partially owned by Female </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scene3d>
              <a:camera prst="orthographicFront"/>
              <a:lightRig rig="threePt" dir="t">
                <a:rot lat="0" lon="0" rev="1200000"/>
              </a:lightRig>
            </a:scene3d>
            <a:sp3d/>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'Chart 2 '!$C$5</c:f>
              <c:numCache>
                <c:formatCode>General</c:formatCode>
                <c:ptCount val="1"/>
                <c:pt idx="0">
                  <c:v>86</c:v>
                </c:pt>
              </c:numCache>
            </c:numRef>
          </c:val>
          <c:extLst>
            <c:ext xmlns:c16="http://schemas.microsoft.com/office/drawing/2014/chart" uri="{C3380CC4-5D6E-409C-BE32-E72D297353CC}">
              <c16:uniqueId val="{00000001-CED7-48ED-9F72-A9DC757E32F7}"/>
            </c:ext>
          </c:extLst>
        </c:ser>
        <c:ser>
          <c:idx val="2"/>
          <c:order val="2"/>
          <c:tx>
            <c:strRef>
              <c:f>'Chart 2 '!$B$6</c:f>
              <c:strCache>
                <c:ptCount val="1"/>
                <c:pt idx="0">
                  <c:v>Not owned by Female  </c:v>
                </c:pt>
              </c:strCache>
            </c:strRef>
          </c:tx>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scene3d>
              <a:camera prst="orthographicFront"/>
              <a:lightRig rig="threePt" dir="t">
                <a:rot lat="0" lon="0" rev="1200000"/>
              </a:lightRig>
            </a:scene3d>
            <a:sp3d/>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'Chart 2 '!$C$6</c:f>
              <c:numCache>
                <c:formatCode>General</c:formatCode>
                <c:ptCount val="1"/>
                <c:pt idx="0">
                  <c:v>338</c:v>
                </c:pt>
              </c:numCache>
            </c:numRef>
          </c:val>
          <c:extLst>
            <c:ext xmlns:c16="http://schemas.microsoft.com/office/drawing/2014/chart" uri="{C3380CC4-5D6E-409C-BE32-E72D297353CC}">
              <c16:uniqueId val="{00000002-CED7-48ED-9F72-A9DC757E32F7}"/>
            </c:ext>
          </c:extLst>
        </c:ser>
        <c:dLbls>
          <c:showLegendKey val="0"/>
          <c:showVal val="0"/>
          <c:showCatName val="0"/>
          <c:showSerName val="0"/>
          <c:showPercent val="0"/>
          <c:showBubbleSize val="0"/>
        </c:dLbls>
        <c:gapWidth val="150"/>
        <c:overlap val="100"/>
        <c:axId val="-1222113232"/>
        <c:axId val="-1222108336"/>
      </c:barChart>
      <c:catAx>
        <c:axId val="-1222113232"/>
        <c:scaling>
          <c:orientation val="minMax"/>
        </c:scaling>
        <c:delete val="1"/>
        <c:axPos val="b"/>
        <c:numFmt formatCode="General" sourceLinked="1"/>
        <c:majorTickMark val="none"/>
        <c:minorTickMark val="none"/>
        <c:tickLblPos val="nextTo"/>
        <c:crossAx val="-1222108336"/>
        <c:crosses val="autoZero"/>
        <c:auto val="1"/>
        <c:lblAlgn val="ctr"/>
        <c:lblOffset val="100"/>
        <c:noMultiLvlLbl val="0"/>
      </c:catAx>
      <c:valAx>
        <c:axId val="-1222108336"/>
        <c:scaling>
          <c:orientation val="minMax"/>
        </c:scaling>
        <c:delete val="1"/>
        <c:axPos val="l"/>
        <c:numFmt formatCode="General" sourceLinked="1"/>
        <c:majorTickMark val="none"/>
        <c:minorTickMark val="none"/>
        <c:tickLblPos val="nextTo"/>
        <c:crossAx val="-1222113232"/>
        <c:crosses val="autoZero"/>
        <c:crossBetween val="between"/>
      </c:valAx>
      <c:spPr>
        <a:noFill/>
        <a:ln>
          <a:noFill/>
        </a:ln>
        <a:effectLst/>
      </c:spPr>
    </c:plotArea>
    <c:legend>
      <c:legendPos val="tr"/>
      <c:layout>
        <c:manualLayout>
          <c:xMode val="edge"/>
          <c:yMode val="edge"/>
          <c:x val="0.52307427992583388"/>
          <c:y val="0.20618556701030924"/>
          <c:w val="0.32674153191888133"/>
          <c:h val="0.51616246492453977"/>
        </c:manualLayout>
      </c:layout>
      <c:overlay val="0"/>
      <c:spPr>
        <a:noFill/>
        <a:ln>
          <a:noFill/>
        </a:ln>
        <a:effectLst/>
      </c:spPr>
      <c:txPr>
        <a:bodyPr rot="0" spcFirstLastPara="1" vertOverflow="ellipsis" vert="horz" wrap="square" anchor="ctr" anchorCtr="1"/>
        <a:lstStyle/>
        <a:p>
          <a:pPr rtl="0">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200"/>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'Chart 11'!$B$4</c:f>
              <c:strCache>
                <c:ptCount val="1"/>
                <c:pt idx="0">
                  <c:v>Fully owned by Female </c:v>
                </c:pt>
              </c:strCache>
            </c:strRef>
          </c:tx>
          <c:spPr>
            <a:gradFill>
              <a:gsLst>
                <a:gs pos="100000">
                  <a:schemeClr val="accent1">
                    <a:alpha val="0"/>
                  </a:schemeClr>
                </a:gs>
                <a:gs pos="50000">
                  <a:schemeClr val="accent1"/>
                </a:gs>
              </a:gsLst>
              <a:lin ang="5400000" scaled="0"/>
            </a:gradFill>
            <a:ln>
              <a:noFill/>
            </a:ln>
            <a:effectLst/>
            <a:sp3d/>
          </c:spPr>
          <c:invertIfNegative val="0"/>
          <c:dLbls>
            <c:dLbl>
              <c:idx val="0"/>
              <c:layout>
                <c:manualLayout>
                  <c:x val="3.2159706622443274E-3"/>
                  <c:y val="-2.1160642936977274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4DCE-4B23-9EAC-3BB8C14BC758}"/>
                </c:ext>
              </c:extLst>
            </c:dLbl>
            <c:dLbl>
              <c:idx val="1"/>
              <c:layout>
                <c:manualLayout>
                  <c:x val="-1.6079853311221637E-3"/>
                  <c:y val="-4.2321285873954548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4DCE-4B23-9EAC-3BB8C14BC758}"/>
                </c:ext>
              </c:extLst>
            </c:dLbl>
            <c:dLbl>
              <c:idx val="2"/>
              <c:layout>
                <c:manualLayout>
                  <c:x val="1.1255897317855087E-2"/>
                  <c:y val="-2.9624900111768104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4DCE-4B23-9EAC-3BB8C14BC758}"/>
                </c:ext>
              </c:extLst>
            </c:dLbl>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'Chart 11'!$C$3:$G$3</c:f>
              <c:strCache>
                <c:ptCount val="5"/>
                <c:pt idx="0">
                  <c:v>Very Satisfied </c:v>
                </c:pt>
                <c:pt idx="1">
                  <c:v>Satisfied </c:v>
                </c:pt>
                <c:pt idx="2">
                  <c:v>Neutral </c:v>
                </c:pt>
                <c:pt idx="3">
                  <c:v>Dissatisfied </c:v>
                </c:pt>
                <c:pt idx="4">
                  <c:v>Very Dissatisfied </c:v>
                </c:pt>
              </c:strCache>
            </c:strRef>
          </c:cat>
          <c:val>
            <c:numRef>
              <c:f>'Chart 11'!$C$4:$G$4</c:f>
              <c:numCache>
                <c:formatCode>General</c:formatCode>
                <c:ptCount val="5"/>
                <c:pt idx="0">
                  <c:v>40</c:v>
                </c:pt>
                <c:pt idx="1">
                  <c:v>24</c:v>
                </c:pt>
                <c:pt idx="2">
                  <c:v>2</c:v>
                </c:pt>
              </c:numCache>
            </c:numRef>
          </c:val>
          <c:extLst>
            <c:ext xmlns:c16="http://schemas.microsoft.com/office/drawing/2014/chart" uri="{C3380CC4-5D6E-409C-BE32-E72D297353CC}">
              <c16:uniqueId val="{00000000-1F17-4718-A426-730470CF8BF1}"/>
            </c:ext>
          </c:extLst>
        </c:ser>
        <c:ser>
          <c:idx val="1"/>
          <c:order val="1"/>
          <c:tx>
            <c:strRef>
              <c:f>'Chart 11'!$B$5</c:f>
              <c:strCache>
                <c:ptCount val="1"/>
                <c:pt idx="0">
                  <c:v>Partially owned by Female </c:v>
                </c:pt>
              </c:strCache>
            </c:strRef>
          </c:tx>
          <c:spPr>
            <a:gradFill>
              <a:gsLst>
                <a:gs pos="100000">
                  <a:schemeClr val="accent2">
                    <a:alpha val="0"/>
                  </a:schemeClr>
                </a:gs>
                <a:gs pos="50000">
                  <a:schemeClr val="accent2"/>
                </a:gs>
              </a:gsLst>
              <a:lin ang="5400000" scaled="0"/>
            </a:gradFill>
            <a:ln>
              <a:noFill/>
            </a:ln>
            <a:effectLst/>
            <a:sp3d/>
          </c:spPr>
          <c:invertIfNegative val="0"/>
          <c:dLbls>
            <c:dLbl>
              <c:idx val="0"/>
              <c:layout>
                <c:manualLayout>
                  <c:x val="-1.4739695261069057E-17"/>
                  <c:y val="-2.1160642936977274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4DCE-4B23-9EAC-3BB8C14BC758}"/>
                </c:ext>
              </c:extLst>
            </c:dLbl>
            <c:dLbl>
              <c:idx val="1"/>
              <c:layout>
                <c:manualLayout>
                  <c:x val="-6.4319413244887137E-3"/>
                  <c:y val="-3.8089157286559094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4DCE-4B23-9EAC-3BB8C14BC758}"/>
                </c:ext>
              </c:extLst>
            </c:dLbl>
            <c:dLbl>
              <c:idx val="2"/>
              <c:layout>
                <c:manualLayout>
                  <c:x val="8.0399266556107594E-3"/>
                  <c:y val="-2.9624900111768184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4DCE-4B23-9EAC-3BB8C14BC758}"/>
                </c:ext>
              </c:extLst>
            </c:dLbl>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'Chart 11'!$C$3:$G$3</c:f>
              <c:strCache>
                <c:ptCount val="5"/>
                <c:pt idx="0">
                  <c:v>Very Satisfied </c:v>
                </c:pt>
                <c:pt idx="1">
                  <c:v>Satisfied </c:v>
                </c:pt>
                <c:pt idx="2">
                  <c:v>Neutral </c:v>
                </c:pt>
                <c:pt idx="3">
                  <c:v>Dissatisfied </c:v>
                </c:pt>
                <c:pt idx="4">
                  <c:v>Very Dissatisfied </c:v>
                </c:pt>
              </c:strCache>
            </c:strRef>
          </c:cat>
          <c:val>
            <c:numRef>
              <c:f>'Chart 11'!$C$5:$G$5</c:f>
              <c:numCache>
                <c:formatCode>General</c:formatCode>
                <c:ptCount val="5"/>
                <c:pt idx="0">
                  <c:v>40</c:v>
                </c:pt>
                <c:pt idx="1">
                  <c:v>43</c:v>
                </c:pt>
                <c:pt idx="2">
                  <c:v>3</c:v>
                </c:pt>
              </c:numCache>
            </c:numRef>
          </c:val>
          <c:extLst>
            <c:ext xmlns:c16="http://schemas.microsoft.com/office/drawing/2014/chart" uri="{C3380CC4-5D6E-409C-BE32-E72D297353CC}">
              <c16:uniqueId val="{00000001-1F17-4718-A426-730470CF8BF1}"/>
            </c:ext>
          </c:extLst>
        </c:ser>
        <c:ser>
          <c:idx val="2"/>
          <c:order val="2"/>
          <c:tx>
            <c:strRef>
              <c:f>'Chart 11'!$B$6</c:f>
              <c:strCache>
                <c:ptCount val="1"/>
                <c:pt idx="0">
                  <c:v>Not owned by Female  </c:v>
                </c:pt>
              </c:strCache>
            </c:strRef>
          </c:tx>
          <c:spPr>
            <a:gradFill>
              <a:gsLst>
                <a:gs pos="100000">
                  <a:schemeClr val="accent3">
                    <a:alpha val="0"/>
                  </a:schemeClr>
                </a:gs>
                <a:gs pos="50000">
                  <a:schemeClr val="accent3"/>
                </a:gs>
              </a:gsLst>
              <a:lin ang="5400000" scaled="0"/>
            </a:gradFill>
            <a:ln>
              <a:noFill/>
            </a:ln>
            <a:effectLst/>
            <a:sp3d/>
          </c:spPr>
          <c:invertIfNegative val="0"/>
          <c:dLbls>
            <c:dLbl>
              <c:idx val="0"/>
              <c:layout>
                <c:manualLayout>
                  <c:x val="9.6479119867329526E-3"/>
                  <c:y val="-2.5392771524372727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6-4DCE-4B23-9EAC-3BB8C14BC758}"/>
                </c:ext>
              </c:extLst>
            </c:dLbl>
            <c:dLbl>
              <c:idx val="1"/>
              <c:layout>
                <c:manualLayout>
                  <c:x val="3.2159706622443274E-3"/>
                  <c:y val="-2.9624900111768222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4DCE-4B23-9EAC-3BB8C14BC758}"/>
                </c:ext>
              </c:extLst>
            </c:dLbl>
            <c:dLbl>
              <c:idx val="2"/>
              <c:layout>
                <c:manualLayout>
                  <c:x val="9.6479119867329231E-3"/>
                  <c:y val="-5.501767163614099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8-4DCE-4B23-9EAC-3BB8C14BC758}"/>
                </c:ext>
              </c:extLst>
            </c:dLbl>
            <c:dLbl>
              <c:idx val="3"/>
              <c:layout>
                <c:manualLayout>
                  <c:x val="1.6079853311221637E-2"/>
                  <c:y val="-2.5392771524372727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9-4DCE-4B23-9EAC-3BB8C14BC758}"/>
                </c:ext>
              </c:extLst>
            </c:dLbl>
            <c:dLbl>
              <c:idx val="4"/>
              <c:layout>
                <c:manualLayout>
                  <c:x val="1.1255897317855146E-2"/>
                  <c:y val="-3.385702869916364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A-4DCE-4B23-9EAC-3BB8C14BC758}"/>
                </c:ext>
              </c:extLst>
            </c:dLbl>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'Chart 11'!$C$3:$G$3</c:f>
              <c:strCache>
                <c:ptCount val="5"/>
                <c:pt idx="0">
                  <c:v>Very Satisfied </c:v>
                </c:pt>
                <c:pt idx="1">
                  <c:v>Satisfied </c:v>
                </c:pt>
                <c:pt idx="2">
                  <c:v>Neutral </c:v>
                </c:pt>
                <c:pt idx="3">
                  <c:v>Dissatisfied </c:v>
                </c:pt>
                <c:pt idx="4">
                  <c:v>Very Dissatisfied </c:v>
                </c:pt>
              </c:strCache>
            </c:strRef>
          </c:cat>
          <c:val>
            <c:numRef>
              <c:f>'Chart 11'!$C$6:$G$6</c:f>
              <c:numCache>
                <c:formatCode>General</c:formatCode>
                <c:ptCount val="5"/>
                <c:pt idx="0">
                  <c:v>206</c:v>
                </c:pt>
                <c:pt idx="1">
                  <c:v>117</c:v>
                </c:pt>
                <c:pt idx="2">
                  <c:v>10</c:v>
                </c:pt>
                <c:pt idx="3">
                  <c:v>4</c:v>
                </c:pt>
                <c:pt idx="4">
                  <c:v>1</c:v>
                </c:pt>
              </c:numCache>
            </c:numRef>
          </c:val>
          <c:extLst>
            <c:ext xmlns:c16="http://schemas.microsoft.com/office/drawing/2014/chart" uri="{C3380CC4-5D6E-409C-BE32-E72D297353CC}">
              <c16:uniqueId val="{00000002-1F17-4718-A426-730470CF8BF1}"/>
            </c:ext>
          </c:extLst>
        </c:ser>
        <c:dLbls>
          <c:showLegendKey val="0"/>
          <c:showVal val="0"/>
          <c:showCatName val="0"/>
          <c:showSerName val="0"/>
          <c:showPercent val="0"/>
          <c:showBubbleSize val="0"/>
        </c:dLbls>
        <c:gapWidth val="150"/>
        <c:gapDepth val="0"/>
        <c:shape val="box"/>
        <c:axId val="-1184901216"/>
        <c:axId val="-1184894144"/>
        <c:axId val="0"/>
      </c:bar3DChart>
      <c:catAx>
        <c:axId val="-1184901216"/>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crossAx val="-1184894144"/>
        <c:crosses val="autoZero"/>
        <c:auto val="1"/>
        <c:lblAlgn val="ctr"/>
        <c:lblOffset val="100"/>
        <c:noMultiLvlLbl val="0"/>
      </c:catAx>
      <c:valAx>
        <c:axId val="-1184894144"/>
        <c:scaling>
          <c:orientation val="minMax"/>
        </c:scaling>
        <c:delete val="1"/>
        <c:axPos val="l"/>
        <c:majorGridlines>
          <c:spPr>
            <a:ln w="9525" cap="flat" cmpd="sng" algn="ctr">
              <a:noFill/>
              <a:round/>
            </a:ln>
            <a:effectLst/>
          </c:spPr>
        </c:majorGridlines>
        <c:numFmt formatCode="General" sourceLinked="1"/>
        <c:majorTickMark val="none"/>
        <c:minorTickMark val="none"/>
        <c:tickLblPos val="nextTo"/>
        <c:crossAx val="-1184901216"/>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200"/>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'Chart 12'!$B$4</c:f>
              <c:strCache>
                <c:ptCount val="1"/>
                <c:pt idx="0">
                  <c:v>Fully owned by Female </c:v>
                </c:pt>
              </c:strCache>
            </c:strRef>
          </c:tx>
          <c:spPr>
            <a:gradFill>
              <a:gsLst>
                <a:gs pos="100000">
                  <a:schemeClr val="accent1">
                    <a:alpha val="0"/>
                  </a:schemeClr>
                </a:gs>
                <a:gs pos="50000">
                  <a:schemeClr val="accent1"/>
                </a:gs>
              </a:gsLst>
              <a:lin ang="5400000" scaled="0"/>
            </a:gradFill>
            <a:ln>
              <a:noFill/>
            </a:ln>
            <a:effectLst/>
            <a:sp3d/>
          </c:spPr>
          <c:invertIfNegative val="0"/>
          <c:dLbls>
            <c:dLbl>
              <c:idx val="0"/>
              <c:layout>
                <c:manualLayout>
                  <c:x val="1.2922622870167945E-2"/>
                  <c:y val="-4.3361788226489208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4A97-421D-A622-90F5ACD9C83D}"/>
                </c:ext>
              </c:extLst>
            </c:dLbl>
            <c:dLbl>
              <c:idx val="1"/>
              <c:layout>
                <c:manualLayout>
                  <c:x val="1.1307295011396906E-2"/>
                  <c:y val="-3.4689430581191283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4A97-421D-A622-90F5ACD9C83D}"/>
                </c:ext>
              </c:extLst>
            </c:dLbl>
            <c:dLbl>
              <c:idx val="2"/>
              <c:layout>
                <c:manualLayout>
                  <c:x val="1.1307295011396845E-2"/>
                  <c:y val="-3.0353251758542522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4A97-421D-A622-90F5ACD9C83D}"/>
                </c:ext>
              </c:extLst>
            </c:dLbl>
            <c:dLbl>
              <c:idx val="3"/>
              <c:layout>
                <c:manualLayout>
                  <c:x val="1.7768606446480945E-2"/>
                  <c:y val="-6.0706503517084967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4A97-421D-A622-90F5ACD9C83D}"/>
                </c:ext>
              </c:extLst>
            </c:dLbl>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'Chart 12'!$C$3:$F$3</c:f>
              <c:strCache>
                <c:ptCount val="4"/>
                <c:pt idx="0">
                  <c:v>No Loss </c:v>
                </c:pt>
                <c:pt idx="1">
                  <c:v>Negligible Loss </c:v>
                </c:pt>
                <c:pt idx="2">
                  <c:v>Moderate Loss </c:v>
                </c:pt>
                <c:pt idx="3">
                  <c:v>Significant Loss </c:v>
                </c:pt>
              </c:strCache>
            </c:strRef>
          </c:cat>
          <c:val>
            <c:numRef>
              <c:f>'Chart 12'!$C$4:$F$4</c:f>
              <c:numCache>
                <c:formatCode>General</c:formatCode>
                <c:ptCount val="4"/>
                <c:pt idx="0">
                  <c:v>53</c:v>
                </c:pt>
                <c:pt idx="1">
                  <c:v>10</c:v>
                </c:pt>
                <c:pt idx="2">
                  <c:v>2</c:v>
                </c:pt>
                <c:pt idx="3">
                  <c:v>1</c:v>
                </c:pt>
              </c:numCache>
            </c:numRef>
          </c:val>
          <c:extLst>
            <c:ext xmlns:c16="http://schemas.microsoft.com/office/drawing/2014/chart" uri="{C3380CC4-5D6E-409C-BE32-E72D297353CC}">
              <c16:uniqueId val="{00000000-4FC2-44F3-ACBD-69246D646E21}"/>
            </c:ext>
          </c:extLst>
        </c:ser>
        <c:ser>
          <c:idx val="1"/>
          <c:order val="1"/>
          <c:tx>
            <c:strRef>
              <c:f>'Chart 12'!$B$5</c:f>
              <c:strCache>
                <c:ptCount val="1"/>
                <c:pt idx="0">
                  <c:v>Partially owned by Female </c:v>
                </c:pt>
              </c:strCache>
            </c:strRef>
          </c:tx>
          <c:spPr>
            <a:gradFill>
              <a:gsLst>
                <a:gs pos="100000">
                  <a:schemeClr val="accent2">
                    <a:alpha val="0"/>
                  </a:schemeClr>
                </a:gs>
                <a:gs pos="50000">
                  <a:schemeClr val="accent2"/>
                </a:gs>
              </a:gsLst>
              <a:lin ang="5400000" scaled="0"/>
            </a:gradFill>
            <a:ln>
              <a:noFill/>
            </a:ln>
            <a:effectLst/>
            <a:sp3d/>
          </c:spPr>
          <c:invertIfNegative val="0"/>
          <c:dLbls>
            <c:dLbl>
              <c:idx val="0"/>
              <c:layout>
                <c:manualLayout>
                  <c:x val="0"/>
                  <c:y val="-3.9025609403840283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4A97-421D-A622-90F5ACD9C83D}"/>
                </c:ext>
              </c:extLst>
            </c:dLbl>
            <c:dLbl>
              <c:idx val="1"/>
              <c:layout>
                <c:manualLayout>
                  <c:x val="-5.9228003947980747E-17"/>
                  <c:y val="-4.3361788226489284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4A97-421D-A622-90F5ACD9C83D}"/>
                </c:ext>
              </c:extLst>
            </c:dLbl>
            <c:dLbl>
              <c:idx val="2"/>
              <c:layout>
                <c:manualLayout>
                  <c:x val="8.0766392938549751E-3"/>
                  <c:y val="-3.9025609403840283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6-4A97-421D-A622-90F5ACD9C83D}"/>
                </c:ext>
              </c:extLst>
            </c:dLbl>
            <c:dLbl>
              <c:idx val="3"/>
              <c:layout>
                <c:manualLayout>
                  <c:x val="4.8459835763129851E-3"/>
                  <c:y val="-4.769796704913820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4A97-421D-A622-90F5ACD9C83D}"/>
                </c:ext>
              </c:extLst>
            </c:dLbl>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'Chart 12'!$C$3:$F$3</c:f>
              <c:strCache>
                <c:ptCount val="4"/>
                <c:pt idx="0">
                  <c:v>No Loss </c:v>
                </c:pt>
                <c:pt idx="1">
                  <c:v>Negligible Loss </c:v>
                </c:pt>
                <c:pt idx="2">
                  <c:v>Moderate Loss </c:v>
                </c:pt>
                <c:pt idx="3">
                  <c:v>Significant Loss </c:v>
                </c:pt>
              </c:strCache>
            </c:strRef>
          </c:cat>
          <c:val>
            <c:numRef>
              <c:f>'Chart 12'!$C$5:$F$5</c:f>
              <c:numCache>
                <c:formatCode>General</c:formatCode>
                <c:ptCount val="4"/>
                <c:pt idx="0">
                  <c:v>55</c:v>
                </c:pt>
                <c:pt idx="1">
                  <c:v>16</c:v>
                </c:pt>
                <c:pt idx="2">
                  <c:v>9</c:v>
                </c:pt>
                <c:pt idx="3">
                  <c:v>6</c:v>
                </c:pt>
              </c:numCache>
            </c:numRef>
          </c:val>
          <c:extLst>
            <c:ext xmlns:c16="http://schemas.microsoft.com/office/drawing/2014/chart" uri="{C3380CC4-5D6E-409C-BE32-E72D297353CC}">
              <c16:uniqueId val="{00000001-4FC2-44F3-ACBD-69246D646E21}"/>
            </c:ext>
          </c:extLst>
        </c:ser>
        <c:ser>
          <c:idx val="2"/>
          <c:order val="2"/>
          <c:tx>
            <c:strRef>
              <c:f>'Chart 12'!$B$6</c:f>
              <c:strCache>
                <c:ptCount val="1"/>
                <c:pt idx="0">
                  <c:v>Not owned by Female  </c:v>
                </c:pt>
              </c:strCache>
            </c:strRef>
          </c:tx>
          <c:spPr>
            <a:gradFill>
              <a:gsLst>
                <a:gs pos="100000">
                  <a:schemeClr val="accent3">
                    <a:alpha val="0"/>
                  </a:schemeClr>
                </a:gs>
                <a:gs pos="50000">
                  <a:schemeClr val="accent3"/>
                </a:gs>
              </a:gsLst>
              <a:lin ang="5400000" scaled="0"/>
            </a:gradFill>
            <a:ln>
              <a:noFill/>
            </a:ln>
            <a:effectLst/>
            <a:sp3d/>
          </c:spPr>
          <c:invertIfNegative val="0"/>
          <c:dLbls>
            <c:dLbl>
              <c:idx val="0"/>
              <c:layout>
                <c:manualLayout>
                  <c:x val="1.1307295011396965E-2"/>
                  <c:y val="-1.7344715290595683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8-4A97-421D-A622-90F5ACD9C83D}"/>
                </c:ext>
              </c:extLst>
            </c:dLbl>
            <c:dLbl>
              <c:idx val="1"/>
              <c:layout>
                <c:manualLayout>
                  <c:x val="1.2922622870168019E-2"/>
                  <c:y val="-3.9025609403840283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9-4A97-421D-A622-90F5ACD9C83D}"/>
                </c:ext>
              </c:extLst>
            </c:dLbl>
            <c:dLbl>
              <c:idx val="2"/>
              <c:layout>
                <c:manualLayout>
                  <c:x val="9.6919671526259701E-3"/>
                  <c:y val="-3.4689430581191366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A-4A97-421D-A622-90F5ACD9C83D}"/>
                </c:ext>
              </c:extLst>
            </c:dLbl>
            <c:dLbl>
              <c:idx val="3"/>
              <c:layout>
                <c:manualLayout>
                  <c:x val="1.292262287016796E-2"/>
                  <c:y val="-3.9025609403840367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B-4A97-421D-A622-90F5ACD9C83D}"/>
                </c:ext>
              </c:extLst>
            </c:dLbl>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'Chart 12'!$C$3:$F$3</c:f>
              <c:strCache>
                <c:ptCount val="4"/>
                <c:pt idx="0">
                  <c:v>No Loss </c:v>
                </c:pt>
                <c:pt idx="1">
                  <c:v>Negligible Loss </c:v>
                </c:pt>
                <c:pt idx="2">
                  <c:v>Moderate Loss </c:v>
                </c:pt>
                <c:pt idx="3">
                  <c:v>Significant Loss </c:v>
                </c:pt>
              </c:strCache>
            </c:strRef>
          </c:cat>
          <c:val>
            <c:numRef>
              <c:f>'Chart 12'!$C$6:$F$6</c:f>
              <c:numCache>
                <c:formatCode>General</c:formatCode>
                <c:ptCount val="4"/>
                <c:pt idx="0">
                  <c:v>247</c:v>
                </c:pt>
                <c:pt idx="1">
                  <c:v>55</c:v>
                </c:pt>
                <c:pt idx="2">
                  <c:v>19</c:v>
                </c:pt>
                <c:pt idx="3">
                  <c:v>17</c:v>
                </c:pt>
              </c:numCache>
            </c:numRef>
          </c:val>
          <c:extLst>
            <c:ext xmlns:c16="http://schemas.microsoft.com/office/drawing/2014/chart" uri="{C3380CC4-5D6E-409C-BE32-E72D297353CC}">
              <c16:uniqueId val="{00000002-4FC2-44F3-ACBD-69246D646E21}"/>
            </c:ext>
          </c:extLst>
        </c:ser>
        <c:dLbls>
          <c:showLegendKey val="0"/>
          <c:showVal val="0"/>
          <c:showCatName val="0"/>
          <c:showSerName val="0"/>
          <c:showPercent val="0"/>
          <c:showBubbleSize val="0"/>
        </c:dLbls>
        <c:gapWidth val="150"/>
        <c:gapDepth val="0"/>
        <c:shape val="box"/>
        <c:axId val="-1183030736"/>
        <c:axId val="-1183037264"/>
        <c:axId val="0"/>
      </c:bar3DChart>
      <c:catAx>
        <c:axId val="-1183030736"/>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crossAx val="-1183037264"/>
        <c:crosses val="autoZero"/>
        <c:auto val="1"/>
        <c:lblAlgn val="ctr"/>
        <c:lblOffset val="100"/>
        <c:noMultiLvlLbl val="0"/>
      </c:catAx>
      <c:valAx>
        <c:axId val="-1183037264"/>
        <c:scaling>
          <c:orientation val="minMax"/>
        </c:scaling>
        <c:delete val="1"/>
        <c:axPos val="l"/>
        <c:majorGridlines>
          <c:spPr>
            <a:ln w="9525" cap="flat" cmpd="sng" algn="ctr">
              <a:noFill/>
              <a:round/>
            </a:ln>
            <a:effectLst/>
          </c:spPr>
        </c:majorGridlines>
        <c:numFmt formatCode="General" sourceLinked="1"/>
        <c:majorTickMark val="none"/>
        <c:minorTickMark val="none"/>
        <c:tickLblPos val="nextTo"/>
        <c:crossAx val="-1183030736"/>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200"/>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3.4358894268311728E-2"/>
          <c:y val="6.8836045056320405E-2"/>
          <c:w val="0.93128221146337653"/>
          <c:h val="0.61895132996918467"/>
        </c:manualLayout>
      </c:layout>
      <c:bar3DChart>
        <c:barDir val="col"/>
        <c:grouping val="clustered"/>
        <c:varyColors val="0"/>
        <c:ser>
          <c:idx val="0"/>
          <c:order val="0"/>
          <c:tx>
            <c:strRef>
              <c:f>'Chart 3'!$B$4</c:f>
              <c:strCache>
                <c:ptCount val="1"/>
                <c:pt idx="0">
                  <c:v>Fully owned by Female </c:v>
                </c:pt>
              </c:strCache>
            </c:strRef>
          </c:tx>
          <c:spPr>
            <a:gradFill>
              <a:gsLst>
                <a:gs pos="100000">
                  <a:schemeClr val="accent1">
                    <a:alpha val="0"/>
                  </a:schemeClr>
                </a:gs>
                <a:gs pos="50000">
                  <a:schemeClr val="accent1"/>
                </a:gs>
              </a:gsLst>
              <a:lin ang="5400000" scaled="0"/>
            </a:gradFill>
            <a:ln>
              <a:noFill/>
            </a:ln>
            <a:effectLst/>
            <a:sp3d/>
          </c:spPr>
          <c:invertIfNegative val="0"/>
          <c:dLbls>
            <c:dLbl>
              <c:idx val="0"/>
              <c:layout>
                <c:manualLayout>
                  <c:x val="0"/>
                  <c:y val="-5.1054268823931888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902D-4D31-B4A0-9C651C17986F}"/>
                </c:ext>
              </c:extLst>
            </c:dLbl>
            <c:dLbl>
              <c:idx val="1"/>
              <c:layout>
                <c:manualLayout>
                  <c:x val="4.8100716082051485E-3"/>
                  <c:y val="-3.24890801606839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902D-4D31-B4A0-9C651C17986F}"/>
                </c:ext>
              </c:extLst>
            </c:dLbl>
            <c:dLbl>
              <c:idx val="2"/>
              <c:layout>
                <c:manualLayout>
                  <c:x val="4.8100716082050314E-3"/>
                  <c:y val="-5.1054268823931846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902D-4D31-B4A0-9C651C17986F}"/>
                </c:ext>
              </c:extLst>
            </c:dLbl>
            <c:dLbl>
              <c:idx val="3"/>
              <c:layout>
                <c:manualLayout>
                  <c:x val="6.4134288109401983E-3"/>
                  <c:y val="-1.8565188663247943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902D-4D31-B4A0-9C651C17986F}"/>
                </c:ext>
              </c:extLst>
            </c:dLbl>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'Chart 3'!$C$3:$F$3</c:f>
              <c:strCache>
                <c:ptCount val="4"/>
                <c:pt idx="0">
                  <c:v>Company </c:v>
                </c:pt>
                <c:pt idx="1">
                  <c:v>Partnership </c:v>
                </c:pt>
                <c:pt idx="2">
                  <c:v>Sole Proprietorship</c:v>
                </c:pt>
                <c:pt idx="3">
                  <c:v>Others </c:v>
                </c:pt>
              </c:strCache>
            </c:strRef>
          </c:cat>
          <c:val>
            <c:numRef>
              <c:f>'Chart 3'!$C$4:$F$4</c:f>
              <c:numCache>
                <c:formatCode>General</c:formatCode>
                <c:ptCount val="4"/>
                <c:pt idx="0">
                  <c:v>17</c:v>
                </c:pt>
                <c:pt idx="1">
                  <c:v>5</c:v>
                </c:pt>
                <c:pt idx="2">
                  <c:v>26</c:v>
                </c:pt>
                <c:pt idx="3">
                  <c:v>18</c:v>
                </c:pt>
              </c:numCache>
            </c:numRef>
          </c:val>
          <c:extLst>
            <c:ext xmlns:c16="http://schemas.microsoft.com/office/drawing/2014/chart" uri="{C3380CC4-5D6E-409C-BE32-E72D297353CC}">
              <c16:uniqueId val="{00000000-6FF5-4626-AA48-965E1F25E3BE}"/>
            </c:ext>
          </c:extLst>
        </c:ser>
        <c:ser>
          <c:idx val="1"/>
          <c:order val="1"/>
          <c:tx>
            <c:strRef>
              <c:f>'Chart 3'!$B$5</c:f>
              <c:strCache>
                <c:ptCount val="1"/>
                <c:pt idx="0">
                  <c:v>Partially owned by Female </c:v>
                </c:pt>
              </c:strCache>
            </c:strRef>
          </c:tx>
          <c:spPr>
            <a:gradFill>
              <a:gsLst>
                <a:gs pos="100000">
                  <a:schemeClr val="accent2">
                    <a:alpha val="0"/>
                  </a:schemeClr>
                </a:gs>
                <a:gs pos="50000">
                  <a:schemeClr val="accent2"/>
                </a:gs>
              </a:gsLst>
              <a:lin ang="5400000" scaled="0"/>
            </a:gradFill>
            <a:ln>
              <a:noFill/>
            </a:ln>
            <a:effectLst/>
            <a:sp3d/>
          </c:spPr>
          <c:invertIfNegative val="0"/>
          <c:dLbls>
            <c:dLbl>
              <c:idx val="0"/>
              <c:layout>
                <c:manualLayout>
                  <c:x val="0"/>
                  <c:y val="-4.6412971658119903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902D-4D31-B4A0-9C651C17986F}"/>
                </c:ext>
              </c:extLst>
            </c:dLbl>
            <c:dLbl>
              <c:idx val="1"/>
              <c:layout>
                <c:manualLayout>
                  <c:x val="9.6201432164102398E-3"/>
                  <c:y val="-3.7130377326495885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902D-4D31-B4A0-9C651C17986F}"/>
                </c:ext>
              </c:extLst>
            </c:dLbl>
            <c:dLbl>
              <c:idx val="2"/>
              <c:layout>
                <c:manualLayout>
                  <c:x val="8.0167860136752481E-3"/>
                  <c:y val="-2.320648582905993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6-902D-4D31-B4A0-9C651C17986F}"/>
                </c:ext>
              </c:extLst>
            </c:dLbl>
            <c:dLbl>
              <c:idx val="3"/>
              <c:layout>
                <c:manualLayout>
                  <c:x val="-1.6033572027350496E-3"/>
                  <c:y val="-1.3923891497435958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902D-4D31-B4A0-9C651C17986F}"/>
                </c:ext>
              </c:extLst>
            </c:dLbl>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'Chart 3'!$C$3:$F$3</c:f>
              <c:strCache>
                <c:ptCount val="4"/>
                <c:pt idx="0">
                  <c:v>Company </c:v>
                </c:pt>
                <c:pt idx="1">
                  <c:v>Partnership </c:v>
                </c:pt>
                <c:pt idx="2">
                  <c:v>Sole Proprietorship</c:v>
                </c:pt>
                <c:pt idx="3">
                  <c:v>Others </c:v>
                </c:pt>
              </c:strCache>
            </c:strRef>
          </c:cat>
          <c:val>
            <c:numRef>
              <c:f>'Chart 3'!$C$5:$F$5</c:f>
              <c:numCache>
                <c:formatCode>General</c:formatCode>
                <c:ptCount val="4"/>
                <c:pt idx="0">
                  <c:v>45</c:v>
                </c:pt>
                <c:pt idx="1">
                  <c:v>21</c:v>
                </c:pt>
                <c:pt idx="2">
                  <c:v>0</c:v>
                </c:pt>
                <c:pt idx="3">
                  <c:v>20</c:v>
                </c:pt>
              </c:numCache>
            </c:numRef>
          </c:val>
          <c:extLst>
            <c:ext xmlns:c16="http://schemas.microsoft.com/office/drawing/2014/chart" uri="{C3380CC4-5D6E-409C-BE32-E72D297353CC}">
              <c16:uniqueId val="{00000001-6FF5-4626-AA48-965E1F25E3BE}"/>
            </c:ext>
          </c:extLst>
        </c:ser>
        <c:ser>
          <c:idx val="2"/>
          <c:order val="2"/>
          <c:tx>
            <c:strRef>
              <c:f>'Chart 3'!$B$6</c:f>
              <c:strCache>
                <c:ptCount val="1"/>
                <c:pt idx="0">
                  <c:v>Not owned by Female  </c:v>
                </c:pt>
              </c:strCache>
            </c:strRef>
          </c:tx>
          <c:spPr>
            <a:gradFill>
              <a:gsLst>
                <a:gs pos="100000">
                  <a:schemeClr val="accent3">
                    <a:alpha val="0"/>
                  </a:schemeClr>
                </a:gs>
                <a:gs pos="50000">
                  <a:schemeClr val="accent3"/>
                </a:gs>
              </a:gsLst>
              <a:lin ang="5400000" scaled="0"/>
            </a:gradFill>
            <a:ln>
              <a:noFill/>
            </a:ln>
            <a:effectLst/>
            <a:sp3d/>
          </c:spPr>
          <c:invertIfNegative val="0"/>
          <c:dLbls>
            <c:dLbl>
              <c:idx val="0"/>
              <c:layout>
                <c:manualLayout>
                  <c:x val="1.2826857621880367E-2"/>
                  <c:y val="-1.3923891497435968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8-902D-4D31-B4A0-9C651C17986F}"/>
                </c:ext>
              </c:extLst>
            </c:dLbl>
            <c:dLbl>
              <c:idx val="1"/>
              <c:layout>
                <c:manualLayout>
                  <c:x val="9.6201432164102971E-3"/>
                  <c:y val="-4.641297165811986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9-902D-4D31-B4A0-9C651C17986F}"/>
                </c:ext>
              </c:extLst>
            </c:dLbl>
            <c:dLbl>
              <c:idx val="2"/>
              <c:layout>
                <c:manualLayout>
                  <c:x val="8.0167860136752481E-3"/>
                  <c:y val="-2.3206485829059952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A-902D-4D31-B4A0-9C651C17986F}"/>
                </c:ext>
              </c:extLst>
            </c:dLbl>
            <c:dLbl>
              <c:idx val="3"/>
              <c:layout>
                <c:manualLayout>
                  <c:x val="6.4134288109401983E-3"/>
                  <c:y val="-2.320648582905993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B-902D-4D31-B4A0-9C651C17986F}"/>
                </c:ext>
              </c:extLst>
            </c:dLbl>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'Chart 3'!$C$3:$F$3</c:f>
              <c:strCache>
                <c:ptCount val="4"/>
                <c:pt idx="0">
                  <c:v>Company </c:v>
                </c:pt>
                <c:pt idx="1">
                  <c:v>Partnership </c:v>
                </c:pt>
                <c:pt idx="2">
                  <c:v>Sole Proprietorship</c:v>
                </c:pt>
                <c:pt idx="3">
                  <c:v>Others </c:v>
                </c:pt>
              </c:strCache>
            </c:strRef>
          </c:cat>
          <c:val>
            <c:numRef>
              <c:f>'Chart 3'!$C$6:$F$6</c:f>
              <c:numCache>
                <c:formatCode>General</c:formatCode>
                <c:ptCount val="4"/>
                <c:pt idx="0">
                  <c:v>127</c:v>
                </c:pt>
                <c:pt idx="1">
                  <c:v>27</c:v>
                </c:pt>
                <c:pt idx="2">
                  <c:v>105</c:v>
                </c:pt>
                <c:pt idx="3">
                  <c:v>79</c:v>
                </c:pt>
              </c:numCache>
            </c:numRef>
          </c:val>
          <c:extLst>
            <c:ext xmlns:c16="http://schemas.microsoft.com/office/drawing/2014/chart" uri="{C3380CC4-5D6E-409C-BE32-E72D297353CC}">
              <c16:uniqueId val="{00000002-6FF5-4626-AA48-965E1F25E3BE}"/>
            </c:ext>
          </c:extLst>
        </c:ser>
        <c:dLbls>
          <c:showLegendKey val="0"/>
          <c:showVal val="0"/>
          <c:showCatName val="0"/>
          <c:showSerName val="0"/>
          <c:showPercent val="0"/>
          <c:showBubbleSize val="0"/>
        </c:dLbls>
        <c:gapWidth val="150"/>
        <c:gapDepth val="0"/>
        <c:shape val="box"/>
        <c:axId val="-1222106160"/>
        <c:axId val="-1532790864"/>
        <c:axId val="0"/>
      </c:bar3DChart>
      <c:catAx>
        <c:axId val="-1222106160"/>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crossAx val="-1532790864"/>
        <c:crosses val="autoZero"/>
        <c:auto val="1"/>
        <c:lblAlgn val="ctr"/>
        <c:lblOffset val="100"/>
        <c:noMultiLvlLbl val="0"/>
      </c:catAx>
      <c:valAx>
        <c:axId val="-1532790864"/>
        <c:scaling>
          <c:orientation val="minMax"/>
        </c:scaling>
        <c:delete val="1"/>
        <c:axPos val="l"/>
        <c:majorGridlines>
          <c:spPr>
            <a:ln w="9525" cap="flat" cmpd="sng" algn="ctr">
              <a:noFill/>
              <a:round/>
            </a:ln>
            <a:effectLst/>
          </c:spPr>
        </c:majorGridlines>
        <c:numFmt formatCode="General" sourceLinked="1"/>
        <c:majorTickMark val="none"/>
        <c:minorTickMark val="none"/>
        <c:tickLblPos val="nextTo"/>
        <c:crossAx val="-1222106160"/>
        <c:crosses val="autoZero"/>
        <c:crossBetween val="between"/>
      </c:valAx>
      <c:spPr>
        <a:noFill/>
        <a:ln>
          <a:noFill/>
        </a:ln>
        <a:effectLst/>
      </c:spPr>
    </c:plotArea>
    <c:legend>
      <c:legendPos val="b"/>
      <c:layout>
        <c:manualLayout>
          <c:xMode val="edge"/>
          <c:yMode val="edge"/>
          <c:x val="0.11187361757784489"/>
          <c:y val="0.84002837404031128"/>
          <c:w val="0.77625276484431027"/>
          <c:h val="6.5418764840082369E-2"/>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200"/>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'Chart 4'!$B$3</c:f>
              <c:strCache>
                <c:ptCount val="1"/>
                <c:pt idx="0">
                  <c:v>Fully owned by Female </c:v>
                </c:pt>
              </c:strCache>
            </c:strRef>
          </c:tx>
          <c:spPr>
            <a:gradFill>
              <a:gsLst>
                <a:gs pos="100000">
                  <a:schemeClr val="accent1">
                    <a:alpha val="0"/>
                  </a:schemeClr>
                </a:gs>
                <a:gs pos="50000">
                  <a:schemeClr val="accent1"/>
                </a:gs>
              </a:gsLst>
              <a:lin ang="5400000" scaled="0"/>
            </a:gradFill>
            <a:ln>
              <a:noFill/>
            </a:ln>
            <a:effectLst/>
            <a:sp3d/>
          </c:spPr>
          <c:invertIfNegative val="0"/>
          <c:dLbls>
            <c:dLbl>
              <c:idx val="0"/>
              <c:layout>
                <c:manualLayout>
                  <c:x val="9.179094984600308E-3"/>
                  <c:y val="-3.3594150914448735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4466-41D4-82EE-B49E1F6F62F2}"/>
                </c:ext>
              </c:extLst>
            </c:dLbl>
            <c:dLbl>
              <c:idx val="1"/>
              <c:layout>
                <c:manualLayout>
                  <c:x val="3.0596983282001073E-3"/>
                  <c:y val="-4.1992688643060903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4466-41D4-82EE-B49E1F6F62F2}"/>
                </c:ext>
              </c:extLst>
            </c:dLbl>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'Chart 4'!$C$2:$G$2</c:f>
              <c:strCache>
                <c:ptCount val="5"/>
                <c:pt idx="0">
                  <c:v>Very satisfied </c:v>
                </c:pt>
                <c:pt idx="1">
                  <c:v>Satisfied </c:v>
                </c:pt>
                <c:pt idx="2">
                  <c:v>Neutral </c:v>
                </c:pt>
                <c:pt idx="3">
                  <c:v>Dissatisfied </c:v>
                </c:pt>
                <c:pt idx="4">
                  <c:v>Very Dissatisfied </c:v>
                </c:pt>
              </c:strCache>
            </c:strRef>
          </c:cat>
          <c:val>
            <c:numRef>
              <c:f>'Chart 4'!$C$3:$G$3</c:f>
              <c:numCache>
                <c:formatCode>General</c:formatCode>
                <c:ptCount val="5"/>
                <c:pt idx="0">
                  <c:v>42</c:v>
                </c:pt>
                <c:pt idx="1">
                  <c:v>24</c:v>
                </c:pt>
              </c:numCache>
            </c:numRef>
          </c:val>
          <c:extLst>
            <c:ext xmlns:c16="http://schemas.microsoft.com/office/drawing/2014/chart" uri="{C3380CC4-5D6E-409C-BE32-E72D297353CC}">
              <c16:uniqueId val="{00000000-D44A-4042-8CC3-13CBF98009E5}"/>
            </c:ext>
          </c:extLst>
        </c:ser>
        <c:ser>
          <c:idx val="1"/>
          <c:order val="1"/>
          <c:tx>
            <c:strRef>
              <c:f>'Chart 4'!$B$4</c:f>
              <c:strCache>
                <c:ptCount val="1"/>
                <c:pt idx="0">
                  <c:v>Partially owned by Female </c:v>
                </c:pt>
              </c:strCache>
            </c:strRef>
          </c:tx>
          <c:spPr>
            <a:gradFill>
              <a:gsLst>
                <a:gs pos="100000">
                  <a:schemeClr val="accent2">
                    <a:alpha val="0"/>
                  </a:schemeClr>
                </a:gs>
                <a:gs pos="50000">
                  <a:schemeClr val="accent2"/>
                </a:gs>
              </a:gsLst>
              <a:lin ang="5400000" scaled="0"/>
            </a:gradFill>
            <a:ln>
              <a:noFill/>
            </a:ln>
            <a:effectLst/>
            <a:sp3d/>
          </c:spPr>
          <c:invertIfNegative val="0"/>
          <c:dLbls>
            <c:dLbl>
              <c:idx val="0"/>
              <c:layout>
                <c:manualLayout>
                  <c:x val="4.589547492300161E-3"/>
                  <c:y val="-3.7793419778754743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4466-41D4-82EE-B49E1F6F62F2}"/>
                </c:ext>
              </c:extLst>
            </c:dLbl>
            <c:dLbl>
              <c:idx val="1"/>
              <c:layout>
                <c:manualLayout>
                  <c:x val="-1.5298491641000537E-3"/>
                  <c:y val="-3.3594150914448659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4466-41D4-82EE-B49E1F6F62F2}"/>
                </c:ext>
              </c:extLst>
            </c:dLbl>
            <c:dLbl>
              <c:idx val="2"/>
              <c:layout>
                <c:manualLayout>
                  <c:x val="1.0708944148700375E-2"/>
                  <c:y val="-3.3594150914448659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4466-41D4-82EE-B49E1F6F62F2}"/>
                </c:ext>
              </c:extLst>
            </c:dLbl>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'Chart 4'!$C$2:$G$2</c:f>
              <c:strCache>
                <c:ptCount val="5"/>
                <c:pt idx="0">
                  <c:v>Very satisfied </c:v>
                </c:pt>
                <c:pt idx="1">
                  <c:v>Satisfied </c:v>
                </c:pt>
                <c:pt idx="2">
                  <c:v>Neutral </c:v>
                </c:pt>
                <c:pt idx="3">
                  <c:v>Dissatisfied </c:v>
                </c:pt>
                <c:pt idx="4">
                  <c:v>Very Dissatisfied </c:v>
                </c:pt>
              </c:strCache>
            </c:strRef>
          </c:cat>
          <c:val>
            <c:numRef>
              <c:f>'Chart 4'!$C$4:$G$4</c:f>
              <c:numCache>
                <c:formatCode>General</c:formatCode>
                <c:ptCount val="5"/>
                <c:pt idx="0">
                  <c:v>49</c:v>
                </c:pt>
                <c:pt idx="1">
                  <c:v>34</c:v>
                </c:pt>
                <c:pt idx="2">
                  <c:v>3</c:v>
                </c:pt>
              </c:numCache>
            </c:numRef>
          </c:val>
          <c:extLst>
            <c:ext xmlns:c16="http://schemas.microsoft.com/office/drawing/2014/chart" uri="{C3380CC4-5D6E-409C-BE32-E72D297353CC}">
              <c16:uniqueId val="{00000001-D44A-4042-8CC3-13CBF98009E5}"/>
            </c:ext>
          </c:extLst>
        </c:ser>
        <c:ser>
          <c:idx val="2"/>
          <c:order val="2"/>
          <c:tx>
            <c:strRef>
              <c:f>'Chart 4'!$B$5</c:f>
              <c:strCache>
                <c:ptCount val="1"/>
                <c:pt idx="0">
                  <c:v>Not owned by Female  </c:v>
                </c:pt>
              </c:strCache>
            </c:strRef>
          </c:tx>
          <c:spPr>
            <a:gradFill>
              <a:gsLst>
                <a:gs pos="100000">
                  <a:schemeClr val="accent3">
                    <a:alpha val="0"/>
                  </a:schemeClr>
                </a:gs>
                <a:gs pos="50000">
                  <a:schemeClr val="accent3"/>
                </a:gs>
              </a:gsLst>
              <a:lin ang="5400000" scaled="0"/>
            </a:gradFill>
            <a:ln>
              <a:noFill/>
            </a:ln>
            <a:effectLst/>
            <a:sp3d/>
          </c:spPr>
          <c:invertIfNegative val="0"/>
          <c:dLbls>
            <c:dLbl>
              <c:idx val="0"/>
              <c:layout>
                <c:manualLayout>
                  <c:x val="2.1417888297400749E-2"/>
                  <c:y val="-3.7793419778754743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4466-41D4-82EE-B49E1F6F62F2}"/>
                </c:ext>
              </c:extLst>
            </c:dLbl>
            <c:dLbl>
              <c:idx val="1"/>
              <c:layout>
                <c:manualLayout>
                  <c:x val="1.3768642476900482E-2"/>
                  <c:y val="-4.6191957507366946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6-4466-41D4-82EE-B49E1F6F62F2}"/>
                </c:ext>
              </c:extLst>
            </c:dLbl>
            <c:dLbl>
              <c:idx val="2"/>
              <c:layout>
                <c:manualLayout>
                  <c:x val="1.5298491641000537E-2"/>
                  <c:y val="-4.619195750736698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4466-41D4-82EE-B49E1F6F62F2}"/>
                </c:ext>
              </c:extLst>
            </c:dLbl>
            <c:dLbl>
              <c:idx val="3"/>
              <c:layout>
                <c:manualLayout>
                  <c:x val="7.6492458205001555E-3"/>
                  <c:y val="-4.619195750736698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8-4466-41D4-82EE-B49E1F6F62F2}"/>
                </c:ext>
              </c:extLst>
            </c:dLbl>
            <c:dLbl>
              <c:idx val="4"/>
              <c:layout>
                <c:manualLayout>
                  <c:x val="4.589547492300161E-3"/>
                  <c:y val="-4.1992688643060827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9-4466-41D4-82EE-B49E1F6F62F2}"/>
                </c:ext>
              </c:extLst>
            </c:dLbl>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'Chart 4'!$C$2:$G$2</c:f>
              <c:strCache>
                <c:ptCount val="5"/>
                <c:pt idx="0">
                  <c:v>Very satisfied </c:v>
                </c:pt>
                <c:pt idx="1">
                  <c:v>Satisfied </c:v>
                </c:pt>
                <c:pt idx="2">
                  <c:v>Neutral </c:v>
                </c:pt>
                <c:pt idx="3">
                  <c:v>Dissatisfied </c:v>
                </c:pt>
                <c:pt idx="4">
                  <c:v>Very Dissatisfied </c:v>
                </c:pt>
              </c:strCache>
            </c:strRef>
          </c:cat>
          <c:val>
            <c:numRef>
              <c:f>'Chart 4'!$C$5:$G$5</c:f>
              <c:numCache>
                <c:formatCode>General</c:formatCode>
                <c:ptCount val="5"/>
                <c:pt idx="0">
                  <c:v>214</c:v>
                </c:pt>
                <c:pt idx="1">
                  <c:v>109</c:v>
                </c:pt>
                <c:pt idx="2">
                  <c:v>7</c:v>
                </c:pt>
                <c:pt idx="3">
                  <c:v>7</c:v>
                </c:pt>
                <c:pt idx="4">
                  <c:v>1</c:v>
                </c:pt>
              </c:numCache>
            </c:numRef>
          </c:val>
          <c:extLst>
            <c:ext xmlns:c16="http://schemas.microsoft.com/office/drawing/2014/chart" uri="{C3380CC4-5D6E-409C-BE32-E72D297353CC}">
              <c16:uniqueId val="{00000002-D44A-4042-8CC3-13CBF98009E5}"/>
            </c:ext>
          </c:extLst>
        </c:ser>
        <c:dLbls>
          <c:showLegendKey val="0"/>
          <c:showVal val="0"/>
          <c:showCatName val="0"/>
          <c:showSerName val="0"/>
          <c:showPercent val="0"/>
          <c:showBubbleSize val="0"/>
        </c:dLbls>
        <c:gapWidth val="150"/>
        <c:gapDepth val="0"/>
        <c:shape val="box"/>
        <c:axId val="-1184897408"/>
        <c:axId val="-1184906656"/>
        <c:axId val="0"/>
      </c:bar3DChart>
      <c:catAx>
        <c:axId val="-1184897408"/>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crossAx val="-1184906656"/>
        <c:crosses val="autoZero"/>
        <c:auto val="1"/>
        <c:lblAlgn val="ctr"/>
        <c:lblOffset val="100"/>
        <c:noMultiLvlLbl val="0"/>
      </c:catAx>
      <c:valAx>
        <c:axId val="-1184906656"/>
        <c:scaling>
          <c:orientation val="minMax"/>
        </c:scaling>
        <c:delete val="1"/>
        <c:axPos val="l"/>
        <c:majorGridlines>
          <c:spPr>
            <a:ln w="9525" cap="flat" cmpd="sng" algn="ctr">
              <a:noFill/>
              <a:round/>
            </a:ln>
            <a:effectLst/>
          </c:spPr>
        </c:majorGridlines>
        <c:numFmt formatCode="General" sourceLinked="1"/>
        <c:majorTickMark val="none"/>
        <c:minorTickMark val="none"/>
        <c:tickLblPos val="nextTo"/>
        <c:crossAx val="-1184897408"/>
        <c:crosses val="autoZero"/>
        <c:crossBetween val="between"/>
        <c:majorUnit val="25"/>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200"/>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'Chart 5'!$B$3</c:f>
              <c:strCache>
                <c:ptCount val="1"/>
                <c:pt idx="0">
                  <c:v>Fully owned by Female </c:v>
                </c:pt>
              </c:strCache>
            </c:strRef>
          </c:tx>
          <c:spPr>
            <a:gradFill>
              <a:gsLst>
                <a:gs pos="100000">
                  <a:schemeClr val="accent1">
                    <a:alpha val="0"/>
                  </a:schemeClr>
                </a:gs>
                <a:gs pos="50000">
                  <a:schemeClr val="accent1"/>
                </a:gs>
              </a:gsLst>
              <a:lin ang="5400000" scaled="0"/>
            </a:gradFill>
            <a:ln>
              <a:noFill/>
            </a:ln>
            <a:effectLst/>
            <a:sp3d/>
          </c:spPr>
          <c:invertIfNegative val="0"/>
          <c:dLbls>
            <c:dLbl>
              <c:idx val="0"/>
              <c:layout>
                <c:manualLayout>
                  <c:x val="1.5655789591118854E-3"/>
                  <c:y val="-2.8676327804296482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B22E-4275-8F5C-0DA8F16F3A72}"/>
                </c:ext>
              </c:extLst>
            </c:dLbl>
            <c:dLbl>
              <c:idx val="1"/>
              <c:layout>
                <c:manualLayout>
                  <c:x val="7.8278947955594258E-3"/>
                  <c:y val="-1.6386473031026635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B22E-4275-8F5C-0DA8F16F3A72}"/>
                </c:ext>
              </c:extLst>
            </c:dLbl>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'Chart 5'!$C$2:$G$2</c:f>
              <c:strCache>
                <c:ptCount val="5"/>
                <c:pt idx="0">
                  <c:v>Very Reliable </c:v>
                </c:pt>
                <c:pt idx="1">
                  <c:v>Reliable </c:v>
                </c:pt>
                <c:pt idx="2">
                  <c:v>Neutral </c:v>
                </c:pt>
                <c:pt idx="3">
                  <c:v>Unreliable </c:v>
                </c:pt>
                <c:pt idx="4">
                  <c:v>Very unreliable </c:v>
                </c:pt>
              </c:strCache>
            </c:strRef>
          </c:cat>
          <c:val>
            <c:numRef>
              <c:f>'Chart 5'!$C$3:$G$3</c:f>
              <c:numCache>
                <c:formatCode>General</c:formatCode>
                <c:ptCount val="5"/>
                <c:pt idx="0">
                  <c:v>50</c:v>
                </c:pt>
                <c:pt idx="1">
                  <c:v>16</c:v>
                </c:pt>
              </c:numCache>
            </c:numRef>
          </c:val>
          <c:extLst>
            <c:ext xmlns:c16="http://schemas.microsoft.com/office/drawing/2014/chart" uri="{C3380CC4-5D6E-409C-BE32-E72D297353CC}">
              <c16:uniqueId val="{00000000-D3A7-42B8-AB6A-CFA5539F0744}"/>
            </c:ext>
          </c:extLst>
        </c:ser>
        <c:ser>
          <c:idx val="1"/>
          <c:order val="1"/>
          <c:tx>
            <c:strRef>
              <c:f>'Chart 5'!$B$4</c:f>
              <c:strCache>
                <c:ptCount val="1"/>
                <c:pt idx="0">
                  <c:v>Partially owned by Female </c:v>
                </c:pt>
              </c:strCache>
            </c:strRef>
          </c:tx>
          <c:spPr>
            <a:gradFill>
              <a:gsLst>
                <a:gs pos="100000">
                  <a:schemeClr val="accent2">
                    <a:alpha val="0"/>
                  </a:schemeClr>
                </a:gs>
                <a:gs pos="50000">
                  <a:schemeClr val="accent2"/>
                </a:gs>
              </a:gsLst>
              <a:lin ang="5400000" scaled="0"/>
            </a:gradFill>
            <a:ln>
              <a:noFill/>
            </a:ln>
            <a:effectLst/>
            <a:sp3d/>
          </c:spPr>
          <c:invertIfNegative val="0"/>
          <c:dLbls>
            <c:dLbl>
              <c:idx val="0"/>
              <c:layout>
                <c:manualLayout>
                  <c:x val="-1.5655789591118708E-3"/>
                  <c:y val="-2.4579709546539843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B22E-4275-8F5C-0DA8F16F3A72}"/>
                </c:ext>
              </c:extLst>
            </c:dLbl>
            <c:dLbl>
              <c:idx val="1"/>
              <c:layout>
                <c:manualLayout>
                  <c:x val="3.1311579182237708E-3"/>
                  <c:y val="-3.6869564319809839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B22E-4275-8F5C-0DA8F16F3A72}"/>
                </c:ext>
              </c:extLst>
            </c:dLbl>
            <c:dLbl>
              <c:idx val="2"/>
              <c:layout>
                <c:manualLayout>
                  <c:x val="-3.131157918223828E-3"/>
                  <c:y val="-3.6869564319809839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B22E-4275-8F5C-0DA8F16F3A72}"/>
                </c:ext>
              </c:extLst>
            </c:dLbl>
            <c:dLbl>
              <c:idx val="3"/>
              <c:layout>
                <c:manualLayout>
                  <c:x val="6.2623158364475415E-3"/>
                  <c:y val="-4.096618257756640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B22E-4275-8F5C-0DA8F16F3A72}"/>
                </c:ext>
              </c:extLst>
            </c:dLbl>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'Chart 5'!$C$2:$G$2</c:f>
              <c:strCache>
                <c:ptCount val="5"/>
                <c:pt idx="0">
                  <c:v>Very Reliable </c:v>
                </c:pt>
                <c:pt idx="1">
                  <c:v>Reliable </c:v>
                </c:pt>
                <c:pt idx="2">
                  <c:v>Neutral </c:v>
                </c:pt>
                <c:pt idx="3">
                  <c:v>Unreliable </c:v>
                </c:pt>
                <c:pt idx="4">
                  <c:v>Very unreliable </c:v>
                </c:pt>
              </c:strCache>
            </c:strRef>
          </c:cat>
          <c:val>
            <c:numRef>
              <c:f>'Chart 5'!$C$4:$G$4</c:f>
              <c:numCache>
                <c:formatCode>General</c:formatCode>
                <c:ptCount val="5"/>
                <c:pt idx="0">
                  <c:v>51</c:v>
                </c:pt>
                <c:pt idx="1">
                  <c:v>32</c:v>
                </c:pt>
                <c:pt idx="2">
                  <c:v>2</c:v>
                </c:pt>
                <c:pt idx="3">
                  <c:v>1</c:v>
                </c:pt>
              </c:numCache>
            </c:numRef>
          </c:val>
          <c:extLst>
            <c:ext xmlns:c16="http://schemas.microsoft.com/office/drawing/2014/chart" uri="{C3380CC4-5D6E-409C-BE32-E72D297353CC}">
              <c16:uniqueId val="{00000001-D3A7-42B8-AB6A-CFA5539F0744}"/>
            </c:ext>
          </c:extLst>
        </c:ser>
        <c:ser>
          <c:idx val="2"/>
          <c:order val="2"/>
          <c:tx>
            <c:strRef>
              <c:f>'Chart 5'!$B$5</c:f>
              <c:strCache>
                <c:ptCount val="1"/>
                <c:pt idx="0">
                  <c:v>Not owned by Female  </c:v>
                </c:pt>
              </c:strCache>
            </c:strRef>
          </c:tx>
          <c:spPr>
            <a:gradFill>
              <a:gsLst>
                <a:gs pos="100000">
                  <a:schemeClr val="accent3">
                    <a:alpha val="0"/>
                  </a:schemeClr>
                </a:gs>
                <a:gs pos="50000">
                  <a:schemeClr val="accent3"/>
                </a:gs>
              </a:gsLst>
              <a:lin ang="5400000" scaled="0"/>
            </a:gradFill>
            <a:ln>
              <a:noFill/>
            </a:ln>
            <a:effectLst/>
            <a:sp3d/>
          </c:spPr>
          <c:invertIfNegative val="0"/>
          <c:dLbls>
            <c:dLbl>
              <c:idx val="0"/>
              <c:layout>
                <c:manualLayout>
                  <c:x val="6.2623158364475415E-3"/>
                  <c:y val="-1.228985477326992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6-B22E-4275-8F5C-0DA8F16F3A72}"/>
                </c:ext>
              </c:extLst>
            </c:dLbl>
            <c:dLbl>
              <c:idx val="1"/>
              <c:layout>
                <c:manualLayout>
                  <c:x val="1.2524631672895083E-2"/>
                  <c:y val="-3.6869564319809763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B22E-4275-8F5C-0DA8F16F3A72}"/>
                </c:ext>
              </c:extLst>
            </c:dLbl>
            <c:dLbl>
              <c:idx val="2"/>
              <c:layout>
                <c:manualLayout>
                  <c:x val="1.2524631672895083E-2"/>
                  <c:y val="-3.27729460620532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8-B22E-4275-8F5C-0DA8F16F3A72}"/>
                </c:ext>
              </c:extLst>
            </c:dLbl>
            <c:dLbl>
              <c:idx val="3"/>
              <c:layout>
                <c:manualLayout>
                  <c:x val="4.6967368773356555E-3"/>
                  <c:y val="-3.27729460620532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9-B22E-4275-8F5C-0DA8F16F3A72}"/>
                </c:ext>
              </c:extLst>
            </c:dLbl>
            <c:dLbl>
              <c:idx val="4"/>
              <c:layout>
                <c:manualLayout>
                  <c:x val="1.0959052713783082E-2"/>
                  <c:y val="-1.638647303102671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A-B22E-4275-8F5C-0DA8F16F3A72}"/>
                </c:ext>
              </c:extLst>
            </c:dLbl>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'Chart 5'!$C$2:$G$2</c:f>
              <c:strCache>
                <c:ptCount val="5"/>
                <c:pt idx="0">
                  <c:v>Very Reliable </c:v>
                </c:pt>
                <c:pt idx="1">
                  <c:v>Reliable </c:v>
                </c:pt>
                <c:pt idx="2">
                  <c:v>Neutral </c:v>
                </c:pt>
                <c:pt idx="3">
                  <c:v>Unreliable </c:v>
                </c:pt>
                <c:pt idx="4">
                  <c:v>Very unreliable </c:v>
                </c:pt>
              </c:strCache>
            </c:strRef>
          </c:cat>
          <c:val>
            <c:numRef>
              <c:f>'Chart 5'!$C$5:$G$5</c:f>
              <c:numCache>
                <c:formatCode>General</c:formatCode>
                <c:ptCount val="5"/>
                <c:pt idx="0">
                  <c:v>221</c:v>
                </c:pt>
                <c:pt idx="1">
                  <c:v>101</c:v>
                </c:pt>
                <c:pt idx="2">
                  <c:v>11</c:v>
                </c:pt>
                <c:pt idx="3">
                  <c:v>4</c:v>
                </c:pt>
                <c:pt idx="4">
                  <c:v>1</c:v>
                </c:pt>
              </c:numCache>
            </c:numRef>
          </c:val>
          <c:extLst>
            <c:ext xmlns:c16="http://schemas.microsoft.com/office/drawing/2014/chart" uri="{C3380CC4-5D6E-409C-BE32-E72D297353CC}">
              <c16:uniqueId val="{00000002-D3A7-42B8-AB6A-CFA5539F0744}"/>
            </c:ext>
          </c:extLst>
        </c:ser>
        <c:dLbls>
          <c:showLegendKey val="0"/>
          <c:showVal val="0"/>
          <c:showCatName val="0"/>
          <c:showSerName val="0"/>
          <c:showPercent val="0"/>
          <c:showBubbleSize val="0"/>
        </c:dLbls>
        <c:gapWidth val="150"/>
        <c:gapDepth val="0"/>
        <c:shape val="box"/>
        <c:axId val="-1184900128"/>
        <c:axId val="-1184906112"/>
        <c:axId val="0"/>
      </c:bar3DChart>
      <c:catAx>
        <c:axId val="-1184900128"/>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crossAx val="-1184906112"/>
        <c:crosses val="autoZero"/>
        <c:auto val="1"/>
        <c:lblAlgn val="ctr"/>
        <c:lblOffset val="100"/>
        <c:noMultiLvlLbl val="0"/>
      </c:catAx>
      <c:valAx>
        <c:axId val="-1184906112"/>
        <c:scaling>
          <c:orientation val="minMax"/>
        </c:scaling>
        <c:delete val="1"/>
        <c:axPos val="l"/>
        <c:majorGridlines>
          <c:spPr>
            <a:ln w="9525" cap="flat" cmpd="sng" algn="ctr">
              <a:noFill/>
              <a:round/>
            </a:ln>
            <a:effectLst/>
          </c:spPr>
        </c:majorGridlines>
        <c:numFmt formatCode="General" sourceLinked="1"/>
        <c:majorTickMark val="none"/>
        <c:minorTickMark val="none"/>
        <c:tickLblPos val="nextTo"/>
        <c:crossAx val="-1184900128"/>
        <c:crosses val="autoZero"/>
        <c:crossBetween val="between"/>
        <c:majorUnit val="25"/>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200"/>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8048834435470701E-2"/>
          <c:y val="9.1960348435587924E-2"/>
          <c:w val="0.96390233112905854"/>
          <c:h val="0.69841287331541124"/>
        </c:manualLayout>
      </c:layout>
      <c:barChart>
        <c:barDir val="col"/>
        <c:grouping val="clustered"/>
        <c:varyColors val="0"/>
        <c:ser>
          <c:idx val="0"/>
          <c:order val="0"/>
          <c:tx>
            <c:strRef>
              <c:f>'Chart 6'!$B$4</c:f>
              <c:strCache>
                <c:ptCount val="1"/>
                <c:pt idx="0">
                  <c:v>Fully owned by Female </c:v>
                </c:pt>
              </c:strCache>
            </c:strRef>
          </c:tx>
          <c:spPr>
            <a:gradFill flip="none" rotWithShape="1">
              <a:gsLst>
                <a:gs pos="0">
                  <a:schemeClr val="accent1"/>
                </a:gs>
                <a:gs pos="75000">
                  <a:schemeClr val="accent1">
                    <a:lumMod val="60000"/>
                    <a:lumOff val="40000"/>
                  </a:schemeClr>
                </a:gs>
                <a:gs pos="51000">
                  <a:schemeClr val="accent1">
                    <a:alpha val="75000"/>
                  </a:schemeClr>
                </a:gs>
                <a:gs pos="100000">
                  <a:schemeClr val="accent1">
                    <a:lumMod val="20000"/>
                    <a:lumOff val="80000"/>
                    <a:alpha val="15000"/>
                  </a:schemeClr>
                </a:gs>
              </a:gsLst>
              <a:lin ang="5400000" scaled="0"/>
            </a:gra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'Chart 6'!$C$3:$D$3</c:f>
              <c:strCache>
                <c:ptCount val="2"/>
                <c:pt idx="0">
                  <c:v>Yes </c:v>
                </c:pt>
                <c:pt idx="1">
                  <c:v>No </c:v>
                </c:pt>
              </c:strCache>
            </c:strRef>
          </c:cat>
          <c:val>
            <c:numRef>
              <c:f>'Chart 6'!$C$4:$D$4</c:f>
              <c:numCache>
                <c:formatCode>General</c:formatCode>
                <c:ptCount val="2"/>
                <c:pt idx="0">
                  <c:v>13</c:v>
                </c:pt>
                <c:pt idx="1">
                  <c:v>53</c:v>
                </c:pt>
              </c:numCache>
            </c:numRef>
          </c:val>
          <c:extLst>
            <c:ext xmlns:c16="http://schemas.microsoft.com/office/drawing/2014/chart" uri="{C3380CC4-5D6E-409C-BE32-E72D297353CC}">
              <c16:uniqueId val="{00000000-8832-4B4E-9E7A-BB089FB755F6}"/>
            </c:ext>
          </c:extLst>
        </c:ser>
        <c:ser>
          <c:idx val="1"/>
          <c:order val="1"/>
          <c:tx>
            <c:strRef>
              <c:f>'Chart 6'!$B$5</c:f>
              <c:strCache>
                <c:ptCount val="1"/>
                <c:pt idx="0">
                  <c:v>Partially owned by Female </c:v>
                </c:pt>
              </c:strCache>
            </c:strRef>
          </c:tx>
          <c:spPr>
            <a:gradFill flip="none" rotWithShape="1">
              <a:gsLst>
                <a:gs pos="0">
                  <a:schemeClr val="accent2"/>
                </a:gs>
                <a:gs pos="75000">
                  <a:schemeClr val="accent2">
                    <a:lumMod val="60000"/>
                    <a:lumOff val="40000"/>
                  </a:schemeClr>
                </a:gs>
                <a:gs pos="51000">
                  <a:schemeClr val="accent2">
                    <a:alpha val="75000"/>
                  </a:schemeClr>
                </a:gs>
                <a:gs pos="100000">
                  <a:schemeClr val="accent2">
                    <a:lumMod val="20000"/>
                    <a:lumOff val="80000"/>
                    <a:alpha val="15000"/>
                  </a:schemeClr>
                </a:gs>
              </a:gsLst>
              <a:lin ang="5400000" scaled="0"/>
            </a:gra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'Chart 6'!$C$3:$D$3</c:f>
              <c:strCache>
                <c:ptCount val="2"/>
                <c:pt idx="0">
                  <c:v>Yes </c:v>
                </c:pt>
                <c:pt idx="1">
                  <c:v>No </c:v>
                </c:pt>
              </c:strCache>
            </c:strRef>
          </c:cat>
          <c:val>
            <c:numRef>
              <c:f>'Chart 6'!$C$5:$D$5</c:f>
              <c:numCache>
                <c:formatCode>General</c:formatCode>
                <c:ptCount val="2"/>
                <c:pt idx="0">
                  <c:v>20</c:v>
                </c:pt>
                <c:pt idx="1">
                  <c:v>66</c:v>
                </c:pt>
              </c:numCache>
            </c:numRef>
          </c:val>
          <c:extLst>
            <c:ext xmlns:c16="http://schemas.microsoft.com/office/drawing/2014/chart" uri="{C3380CC4-5D6E-409C-BE32-E72D297353CC}">
              <c16:uniqueId val="{00000001-8832-4B4E-9E7A-BB089FB755F6}"/>
            </c:ext>
          </c:extLst>
        </c:ser>
        <c:ser>
          <c:idx val="2"/>
          <c:order val="2"/>
          <c:tx>
            <c:strRef>
              <c:f>'Chart 6'!$B$6</c:f>
              <c:strCache>
                <c:ptCount val="1"/>
                <c:pt idx="0">
                  <c:v>Not owned by Female  </c:v>
                </c:pt>
              </c:strCache>
            </c:strRef>
          </c:tx>
          <c:spPr>
            <a:gradFill flip="none" rotWithShape="1">
              <a:gsLst>
                <a:gs pos="0">
                  <a:schemeClr val="accent3"/>
                </a:gs>
                <a:gs pos="75000">
                  <a:schemeClr val="accent3">
                    <a:lumMod val="60000"/>
                    <a:lumOff val="40000"/>
                  </a:schemeClr>
                </a:gs>
                <a:gs pos="51000">
                  <a:schemeClr val="accent3">
                    <a:alpha val="75000"/>
                  </a:schemeClr>
                </a:gs>
                <a:gs pos="100000">
                  <a:schemeClr val="accent3">
                    <a:lumMod val="20000"/>
                    <a:lumOff val="80000"/>
                    <a:alpha val="15000"/>
                  </a:schemeClr>
                </a:gs>
              </a:gsLst>
              <a:lin ang="5400000" scaled="0"/>
            </a:gra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'Chart 6'!$C$3:$D$3</c:f>
              <c:strCache>
                <c:ptCount val="2"/>
                <c:pt idx="0">
                  <c:v>Yes </c:v>
                </c:pt>
                <c:pt idx="1">
                  <c:v>No </c:v>
                </c:pt>
              </c:strCache>
            </c:strRef>
          </c:cat>
          <c:val>
            <c:numRef>
              <c:f>'Chart 6'!$C$6:$D$6</c:f>
              <c:numCache>
                <c:formatCode>General</c:formatCode>
                <c:ptCount val="2"/>
                <c:pt idx="0">
                  <c:v>62</c:v>
                </c:pt>
                <c:pt idx="1">
                  <c:v>276</c:v>
                </c:pt>
              </c:numCache>
            </c:numRef>
          </c:val>
          <c:extLst>
            <c:ext xmlns:c16="http://schemas.microsoft.com/office/drawing/2014/chart" uri="{C3380CC4-5D6E-409C-BE32-E72D297353CC}">
              <c16:uniqueId val="{00000002-8832-4B4E-9E7A-BB089FB755F6}"/>
            </c:ext>
          </c:extLst>
        </c:ser>
        <c:dLbls>
          <c:showLegendKey val="0"/>
          <c:showVal val="0"/>
          <c:showCatName val="0"/>
          <c:showSerName val="0"/>
          <c:showPercent val="0"/>
          <c:showBubbleSize val="0"/>
        </c:dLbls>
        <c:gapWidth val="355"/>
        <c:overlap val="-70"/>
        <c:axId val="-1184892512"/>
        <c:axId val="-1184899040"/>
      </c:barChart>
      <c:catAx>
        <c:axId val="-11848925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crossAx val="-1184899040"/>
        <c:crosses val="autoZero"/>
        <c:auto val="1"/>
        <c:lblAlgn val="ctr"/>
        <c:lblOffset val="100"/>
        <c:noMultiLvlLbl val="0"/>
      </c:catAx>
      <c:valAx>
        <c:axId val="-1184899040"/>
        <c:scaling>
          <c:orientation val="minMax"/>
        </c:scaling>
        <c:delete val="1"/>
        <c:axPos val="l"/>
        <c:numFmt formatCode="General" sourceLinked="1"/>
        <c:majorTickMark val="none"/>
        <c:minorTickMark val="none"/>
        <c:tickLblPos val="nextTo"/>
        <c:crossAx val="-118489251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200"/>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'Chart 7'!$B$3</c:f>
              <c:strCache>
                <c:ptCount val="1"/>
                <c:pt idx="0">
                  <c:v>Fully owned by Female </c:v>
                </c:pt>
              </c:strCache>
            </c:strRef>
          </c:tx>
          <c:spPr>
            <a:gradFill>
              <a:gsLst>
                <a:gs pos="100000">
                  <a:schemeClr val="accent1">
                    <a:alpha val="0"/>
                  </a:schemeClr>
                </a:gs>
                <a:gs pos="50000">
                  <a:schemeClr val="accent1"/>
                </a:gs>
              </a:gsLst>
              <a:lin ang="5400000" scaled="0"/>
            </a:gradFill>
            <a:ln>
              <a:noFill/>
            </a:ln>
            <a:effectLst/>
            <a:sp3d/>
          </c:spPr>
          <c:invertIfNegative val="0"/>
          <c:dLbls>
            <c:dLbl>
              <c:idx val="0"/>
              <c:layout>
                <c:manualLayout>
                  <c:x val="0"/>
                  <c:y val="-3.719659392449124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EE30-4C39-BB4D-4059BB88811A}"/>
                </c:ext>
              </c:extLst>
            </c:dLbl>
            <c:dLbl>
              <c:idx val="1"/>
              <c:layout>
                <c:manualLayout>
                  <c:x val="1.523436998622789E-3"/>
                  <c:y val="-3.719659392449124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EE30-4C39-BB4D-4059BB88811A}"/>
                </c:ext>
              </c:extLst>
            </c:dLbl>
            <c:dLbl>
              <c:idx val="3"/>
              <c:layout>
                <c:manualLayout>
                  <c:x val="1.2187495988982312E-2"/>
                  <c:y val="-3.719659392449124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EE30-4C39-BB4D-4059BB88811A}"/>
                </c:ext>
              </c:extLst>
            </c:dLbl>
            <c:dLbl>
              <c:idx val="4"/>
              <c:layout>
                <c:manualLayout>
                  <c:x val="4.5703109958683671E-3"/>
                  <c:y val="-3.719659392449124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EE30-4C39-BB4D-4059BB88811A}"/>
                </c:ext>
              </c:extLst>
            </c:dLbl>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'Chart 7'!$C$2:$G$2</c:f>
              <c:strCache>
                <c:ptCount val="5"/>
                <c:pt idx="0">
                  <c:v>Rarely </c:v>
                </c:pt>
                <c:pt idx="1">
                  <c:v>Occasionally</c:v>
                </c:pt>
                <c:pt idx="2">
                  <c:v>Frequently </c:v>
                </c:pt>
                <c:pt idx="3">
                  <c:v>Very Frequently </c:v>
                </c:pt>
                <c:pt idx="4">
                  <c:v>No Comments </c:v>
                </c:pt>
              </c:strCache>
            </c:strRef>
          </c:cat>
          <c:val>
            <c:numRef>
              <c:f>'Chart 7'!$C$3:$G$3</c:f>
              <c:numCache>
                <c:formatCode>General</c:formatCode>
                <c:ptCount val="5"/>
                <c:pt idx="0">
                  <c:v>6</c:v>
                </c:pt>
                <c:pt idx="1">
                  <c:v>5</c:v>
                </c:pt>
                <c:pt idx="3">
                  <c:v>1</c:v>
                </c:pt>
                <c:pt idx="4">
                  <c:v>1</c:v>
                </c:pt>
              </c:numCache>
            </c:numRef>
          </c:val>
          <c:extLst>
            <c:ext xmlns:c16="http://schemas.microsoft.com/office/drawing/2014/chart" uri="{C3380CC4-5D6E-409C-BE32-E72D297353CC}">
              <c16:uniqueId val="{00000000-D152-4E2F-8AAA-C7C366F983EC}"/>
            </c:ext>
          </c:extLst>
        </c:ser>
        <c:ser>
          <c:idx val="1"/>
          <c:order val="1"/>
          <c:tx>
            <c:strRef>
              <c:f>'Chart 7'!$B$4</c:f>
              <c:strCache>
                <c:ptCount val="1"/>
                <c:pt idx="0">
                  <c:v>Partially owned by Female </c:v>
                </c:pt>
              </c:strCache>
            </c:strRef>
          </c:tx>
          <c:spPr>
            <a:gradFill>
              <a:gsLst>
                <a:gs pos="100000">
                  <a:schemeClr val="accent2">
                    <a:alpha val="0"/>
                  </a:schemeClr>
                </a:gs>
                <a:gs pos="50000">
                  <a:schemeClr val="accent2"/>
                </a:gs>
              </a:gsLst>
              <a:lin ang="5400000" scaled="0"/>
            </a:gradFill>
            <a:ln>
              <a:noFill/>
            </a:ln>
            <a:effectLst/>
            <a:sp3d/>
          </c:spPr>
          <c:invertIfNegative val="0"/>
          <c:dLbls>
            <c:dLbl>
              <c:idx val="0"/>
              <c:layout>
                <c:manualLayout>
                  <c:x val="-3.0468739972455781E-3"/>
                  <c:y val="-3.719659392449124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EE30-4C39-BB4D-4059BB88811A}"/>
                </c:ext>
              </c:extLst>
            </c:dLbl>
            <c:dLbl>
              <c:idx val="1"/>
              <c:layout>
                <c:manualLayout>
                  <c:x val="0"/>
                  <c:y val="-4.1329548804990339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EE30-4C39-BB4D-4059BB88811A}"/>
                </c:ext>
              </c:extLst>
            </c:dLbl>
            <c:dLbl>
              <c:idx val="2"/>
              <c:layout>
                <c:manualLayout>
                  <c:x val="1.3710932987604989E-2"/>
                  <c:y val="-3.719659392449124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6-EE30-4C39-BB4D-4059BB88811A}"/>
                </c:ext>
              </c:extLst>
            </c:dLbl>
            <c:dLbl>
              <c:idx val="4"/>
              <c:layout>
                <c:manualLayout>
                  <c:x val="-1.1171742266313803E-16"/>
                  <c:y val="-3.719659392449124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EE30-4C39-BB4D-4059BB88811A}"/>
                </c:ext>
              </c:extLst>
            </c:dLbl>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'Chart 7'!$C$2:$G$2</c:f>
              <c:strCache>
                <c:ptCount val="5"/>
                <c:pt idx="0">
                  <c:v>Rarely </c:v>
                </c:pt>
                <c:pt idx="1">
                  <c:v>Occasionally</c:v>
                </c:pt>
                <c:pt idx="2">
                  <c:v>Frequently </c:v>
                </c:pt>
                <c:pt idx="3">
                  <c:v>Very Frequently </c:v>
                </c:pt>
                <c:pt idx="4">
                  <c:v>No Comments </c:v>
                </c:pt>
              </c:strCache>
            </c:strRef>
          </c:cat>
          <c:val>
            <c:numRef>
              <c:f>'Chart 7'!$C$4:$G$4</c:f>
              <c:numCache>
                <c:formatCode>General</c:formatCode>
                <c:ptCount val="5"/>
                <c:pt idx="0">
                  <c:v>6</c:v>
                </c:pt>
                <c:pt idx="1">
                  <c:v>11</c:v>
                </c:pt>
                <c:pt idx="2">
                  <c:v>2</c:v>
                </c:pt>
                <c:pt idx="4">
                  <c:v>1</c:v>
                </c:pt>
              </c:numCache>
            </c:numRef>
          </c:val>
          <c:extLst>
            <c:ext xmlns:c16="http://schemas.microsoft.com/office/drawing/2014/chart" uri="{C3380CC4-5D6E-409C-BE32-E72D297353CC}">
              <c16:uniqueId val="{00000001-D152-4E2F-8AAA-C7C366F983EC}"/>
            </c:ext>
          </c:extLst>
        </c:ser>
        <c:ser>
          <c:idx val="2"/>
          <c:order val="2"/>
          <c:tx>
            <c:strRef>
              <c:f>'Chart 7'!$B$5</c:f>
              <c:strCache>
                <c:ptCount val="1"/>
                <c:pt idx="0">
                  <c:v>Not owned by Female  </c:v>
                </c:pt>
              </c:strCache>
            </c:strRef>
          </c:tx>
          <c:spPr>
            <a:gradFill>
              <a:gsLst>
                <a:gs pos="100000">
                  <a:schemeClr val="accent3">
                    <a:alpha val="0"/>
                  </a:schemeClr>
                </a:gs>
                <a:gs pos="50000">
                  <a:schemeClr val="accent3"/>
                </a:gs>
              </a:gsLst>
              <a:lin ang="5400000" scaled="0"/>
            </a:gradFill>
            <a:ln>
              <a:noFill/>
            </a:ln>
            <a:effectLst/>
            <a:sp3d/>
          </c:spPr>
          <c:invertIfNegative val="0"/>
          <c:dLbls>
            <c:dLbl>
              <c:idx val="0"/>
              <c:layout>
                <c:manualLayout>
                  <c:x val="1.2187495988982312E-2"/>
                  <c:y val="-2.4797729282994164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8-EE30-4C39-BB4D-4059BB88811A}"/>
                </c:ext>
              </c:extLst>
            </c:dLbl>
            <c:dLbl>
              <c:idx val="1"/>
              <c:layout>
                <c:manualLayout>
                  <c:x val="1.2187495988982255E-2"/>
                  <c:y val="-4.959545856598832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9-EE30-4C39-BB4D-4059BB88811A}"/>
                </c:ext>
              </c:extLst>
            </c:dLbl>
            <c:dLbl>
              <c:idx val="2"/>
              <c:layout>
                <c:manualLayout>
                  <c:x val="1.675780698485068E-2"/>
                  <c:y val="-3.7196593924491317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A-EE30-4C39-BB4D-4059BB88811A}"/>
                </c:ext>
              </c:extLst>
            </c:dLbl>
            <c:dLbl>
              <c:idx val="3"/>
              <c:layout>
                <c:manualLayout>
                  <c:x val="9.1406219917366215E-3"/>
                  <c:y val="-3.719659392449124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B-EE30-4C39-BB4D-4059BB88811A}"/>
                </c:ext>
              </c:extLst>
            </c:dLbl>
            <c:dLbl>
              <c:idx val="4"/>
              <c:layout>
                <c:manualLayout>
                  <c:x val="1.5234369986226771E-3"/>
                  <c:y val="-3.719659392449124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C-EE30-4C39-BB4D-4059BB88811A}"/>
                </c:ext>
              </c:extLst>
            </c:dLbl>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'Chart 7'!$C$2:$G$2</c:f>
              <c:strCache>
                <c:ptCount val="5"/>
                <c:pt idx="0">
                  <c:v>Rarely </c:v>
                </c:pt>
                <c:pt idx="1">
                  <c:v>Occasionally</c:v>
                </c:pt>
                <c:pt idx="2">
                  <c:v>Frequently </c:v>
                </c:pt>
                <c:pt idx="3">
                  <c:v>Very Frequently </c:v>
                </c:pt>
                <c:pt idx="4">
                  <c:v>No Comments </c:v>
                </c:pt>
              </c:strCache>
            </c:strRef>
          </c:cat>
          <c:val>
            <c:numRef>
              <c:f>'Chart 7'!$C$5:$G$5</c:f>
              <c:numCache>
                <c:formatCode>General</c:formatCode>
                <c:ptCount val="5"/>
                <c:pt idx="0">
                  <c:v>28</c:v>
                </c:pt>
                <c:pt idx="1">
                  <c:v>27</c:v>
                </c:pt>
                <c:pt idx="2">
                  <c:v>3</c:v>
                </c:pt>
                <c:pt idx="3">
                  <c:v>2</c:v>
                </c:pt>
                <c:pt idx="4">
                  <c:v>2</c:v>
                </c:pt>
              </c:numCache>
            </c:numRef>
          </c:val>
          <c:extLst>
            <c:ext xmlns:c16="http://schemas.microsoft.com/office/drawing/2014/chart" uri="{C3380CC4-5D6E-409C-BE32-E72D297353CC}">
              <c16:uniqueId val="{00000002-D152-4E2F-8AAA-C7C366F983EC}"/>
            </c:ext>
          </c:extLst>
        </c:ser>
        <c:dLbls>
          <c:showLegendKey val="0"/>
          <c:showVal val="0"/>
          <c:showCatName val="0"/>
          <c:showSerName val="0"/>
          <c:showPercent val="0"/>
          <c:showBubbleSize val="0"/>
        </c:dLbls>
        <c:gapWidth val="150"/>
        <c:gapDepth val="0"/>
        <c:shape val="box"/>
        <c:axId val="-1183036176"/>
        <c:axId val="-1183030192"/>
        <c:axId val="0"/>
      </c:bar3DChart>
      <c:catAx>
        <c:axId val="-1183036176"/>
        <c:scaling>
          <c:orientation val="minMax"/>
        </c:scaling>
        <c:delete val="0"/>
        <c:axPos val="b"/>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crossAx val="-1183030192"/>
        <c:crosses val="autoZero"/>
        <c:auto val="1"/>
        <c:lblAlgn val="ctr"/>
        <c:lblOffset val="100"/>
        <c:noMultiLvlLbl val="0"/>
      </c:catAx>
      <c:valAx>
        <c:axId val="-1183030192"/>
        <c:scaling>
          <c:orientation val="minMax"/>
        </c:scaling>
        <c:delete val="1"/>
        <c:axPos val="l"/>
        <c:numFmt formatCode="General" sourceLinked="1"/>
        <c:majorTickMark val="out"/>
        <c:minorTickMark val="none"/>
        <c:tickLblPos val="nextTo"/>
        <c:crossAx val="-1183036176"/>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200"/>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'Chart 8'!$B$3</c:f>
              <c:strCache>
                <c:ptCount val="1"/>
                <c:pt idx="0">
                  <c:v>Fully owned by Female </c:v>
                </c:pt>
              </c:strCache>
            </c:strRef>
          </c:tx>
          <c:spPr>
            <a:solidFill>
              <a:schemeClr val="accent1"/>
            </a:solidFill>
            <a:ln>
              <a:noFill/>
            </a:ln>
            <a:effectLst/>
            <a:sp3d/>
          </c:spPr>
          <c:invertIfNegative val="0"/>
          <c:dLbls>
            <c:dLbl>
              <c:idx val="0"/>
              <c:layout>
                <c:manualLayout>
                  <c:x val="3.1423074334622587E-3"/>
                  <c:y val="-4.4421550016375877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B819-4095-A0BD-6E644DBE6E7C}"/>
                </c:ext>
              </c:extLst>
            </c:dLbl>
            <c:dLbl>
              <c:idx val="1"/>
              <c:layout>
                <c:manualLayout>
                  <c:x val="1.5711537167311294E-3"/>
                  <c:y val="-3.6344904558852989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B819-4095-A0BD-6E644DBE6E7C}"/>
                </c:ext>
              </c:extLst>
            </c:dLbl>
            <c:dLbl>
              <c:idx val="2"/>
              <c:layout>
                <c:manualLayout>
                  <c:x val="3.1423074334622587E-3"/>
                  <c:y val="-4.845987274513739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B819-4095-A0BD-6E644DBE6E7C}"/>
                </c:ext>
              </c:extLst>
            </c:dLbl>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'Chart 8'!$C$2:$G$2</c:f>
              <c:strCache>
                <c:ptCount val="5"/>
                <c:pt idx="0">
                  <c:v>Very prompt </c:v>
                </c:pt>
                <c:pt idx="1">
                  <c:v>Promptly </c:v>
                </c:pt>
                <c:pt idx="2">
                  <c:v>Neutral </c:v>
                </c:pt>
                <c:pt idx="3">
                  <c:v>Slow </c:v>
                </c:pt>
                <c:pt idx="4">
                  <c:v>Very Slow </c:v>
                </c:pt>
              </c:strCache>
            </c:strRef>
          </c:cat>
          <c:val>
            <c:numRef>
              <c:f>'Chart 8'!$C$3:$G$3</c:f>
              <c:numCache>
                <c:formatCode>General</c:formatCode>
                <c:ptCount val="5"/>
                <c:pt idx="0">
                  <c:v>47</c:v>
                </c:pt>
                <c:pt idx="1">
                  <c:v>15</c:v>
                </c:pt>
                <c:pt idx="2">
                  <c:v>4</c:v>
                </c:pt>
              </c:numCache>
            </c:numRef>
          </c:val>
          <c:extLst>
            <c:ext xmlns:c16="http://schemas.microsoft.com/office/drawing/2014/chart" uri="{C3380CC4-5D6E-409C-BE32-E72D297353CC}">
              <c16:uniqueId val="{00000000-3B51-420A-B76E-17C4F03BE028}"/>
            </c:ext>
          </c:extLst>
        </c:ser>
        <c:ser>
          <c:idx val="1"/>
          <c:order val="1"/>
          <c:tx>
            <c:strRef>
              <c:f>'Chart 8'!$B$4</c:f>
              <c:strCache>
                <c:ptCount val="1"/>
                <c:pt idx="0">
                  <c:v>Partially owned by Female </c:v>
                </c:pt>
              </c:strCache>
            </c:strRef>
          </c:tx>
          <c:spPr>
            <a:solidFill>
              <a:schemeClr val="accent2"/>
            </a:solidFill>
            <a:ln>
              <a:noFill/>
            </a:ln>
            <a:effectLst/>
            <a:sp3d/>
          </c:spPr>
          <c:invertIfNegative val="0"/>
          <c:dLbls>
            <c:dLbl>
              <c:idx val="0"/>
              <c:layout>
                <c:manualLayout>
                  <c:x val="1.5711537167311294E-3"/>
                  <c:y val="-4.845987274513732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B819-4095-A0BD-6E644DBE6E7C}"/>
                </c:ext>
              </c:extLst>
            </c:dLbl>
            <c:dLbl>
              <c:idx val="1"/>
              <c:layout>
                <c:manualLayout>
                  <c:x val="0"/>
                  <c:y val="-3.2306581830091545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B819-4095-A0BD-6E644DBE6E7C}"/>
                </c:ext>
              </c:extLst>
            </c:dLbl>
            <c:dLbl>
              <c:idx val="2"/>
              <c:layout>
                <c:manualLayout>
                  <c:x val="5.7608304117429665E-17"/>
                  <c:y val="-4.845987274513739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B819-4095-A0BD-6E644DBE6E7C}"/>
                </c:ext>
              </c:extLst>
            </c:dLbl>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'Chart 8'!$C$2:$G$2</c:f>
              <c:strCache>
                <c:ptCount val="5"/>
                <c:pt idx="0">
                  <c:v>Very prompt </c:v>
                </c:pt>
                <c:pt idx="1">
                  <c:v>Promptly </c:v>
                </c:pt>
                <c:pt idx="2">
                  <c:v>Neutral </c:v>
                </c:pt>
                <c:pt idx="3">
                  <c:v>Slow </c:v>
                </c:pt>
                <c:pt idx="4">
                  <c:v>Very Slow </c:v>
                </c:pt>
              </c:strCache>
            </c:strRef>
          </c:cat>
          <c:val>
            <c:numRef>
              <c:f>'Chart 8'!$C$4:$G$4</c:f>
              <c:numCache>
                <c:formatCode>General</c:formatCode>
                <c:ptCount val="5"/>
                <c:pt idx="0">
                  <c:v>39</c:v>
                </c:pt>
                <c:pt idx="1">
                  <c:v>43</c:v>
                </c:pt>
                <c:pt idx="2">
                  <c:v>4</c:v>
                </c:pt>
              </c:numCache>
            </c:numRef>
          </c:val>
          <c:extLst>
            <c:ext xmlns:c16="http://schemas.microsoft.com/office/drawing/2014/chart" uri="{C3380CC4-5D6E-409C-BE32-E72D297353CC}">
              <c16:uniqueId val="{00000001-3B51-420A-B76E-17C4F03BE028}"/>
            </c:ext>
          </c:extLst>
        </c:ser>
        <c:ser>
          <c:idx val="2"/>
          <c:order val="2"/>
          <c:tx>
            <c:strRef>
              <c:f>'Chart 8'!$B$5</c:f>
              <c:strCache>
                <c:ptCount val="1"/>
                <c:pt idx="0">
                  <c:v>Not owned by Female  </c:v>
                </c:pt>
              </c:strCache>
            </c:strRef>
          </c:tx>
          <c:spPr>
            <a:solidFill>
              <a:schemeClr val="accent3"/>
            </a:solidFill>
            <a:ln>
              <a:noFill/>
            </a:ln>
            <a:effectLst/>
            <a:sp3d/>
          </c:spPr>
          <c:invertIfNegative val="0"/>
          <c:dLbls>
            <c:dLbl>
              <c:idx val="0"/>
              <c:layout>
                <c:manualLayout>
                  <c:x val="1.2569229733849005E-2"/>
                  <c:y val="-4.038322728761444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6-B819-4095-A0BD-6E644DBE6E7C}"/>
                </c:ext>
              </c:extLst>
            </c:dLbl>
            <c:dLbl>
              <c:idx val="1"/>
              <c:layout>
                <c:manualLayout>
                  <c:x val="9.426922300386718E-3"/>
                  <c:y val="-4.8459872745137279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B819-4095-A0BD-6E644DBE6E7C}"/>
                </c:ext>
              </c:extLst>
            </c:dLbl>
            <c:dLbl>
              <c:idx val="2"/>
              <c:layout>
                <c:manualLayout>
                  <c:x val="1.2569229733848919E-2"/>
                  <c:y val="-4.845987274513739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8-B819-4095-A0BD-6E644DBE6E7C}"/>
                </c:ext>
              </c:extLst>
            </c:dLbl>
            <c:dLbl>
              <c:idx val="3"/>
              <c:layout>
                <c:manualLayout>
                  <c:x val="1.2569229733849035E-2"/>
                  <c:y val="-4.845987274513739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9-B819-4095-A0BD-6E644DBE6E7C}"/>
                </c:ext>
              </c:extLst>
            </c:dLbl>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'Chart 8'!$C$2:$G$2</c:f>
              <c:strCache>
                <c:ptCount val="5"/>
                <c:pt idx="0">
                  <c:v>Very prompt </c:v>
                </c:pt>
                <c:pt idx="1">
                  <c:v>Promptly </c:v>
                </c:pt>
                <c:pt idx="2">
                  <c:v>Neutral </c:v>
                </c:pt>
                <c:pt idx="3">
                  <c:v>Slow </c:v>
                </c:pt>
                <c:pt idx="4">
                  <c:v>Very Slow </c:v>
                </c:pt>
              </c:strCache>
            </c:strRef>
          </c:cat>
          <c:val>
            <c:numRef>
              <c:f>'Chart 8'!$C$5:$G$5</c:f>
              <c:numCache>
                <c:formatCode>General</c:formatCode>
                <c:ptCount val="5"/>
                <c:pt idx="0">
                  <c:v>194</c:v>
                </c:pt>
                <c:pt idx="1">
                  <c:v>115</c:v>
                </c:pt>
                <c:pt idx="2">
                  <c:v>25</c:v>
                </c:pt>
                <c:pt idx="3">
                  <c:v>4</c:v>
                </c:pt>
              </c:numCache>
            </c:numRef>
          </c:val>
          <c:extLst>
            <c:ext xmlns:c16="http://schemas.microsoft.com/office/drawing/2014/chart" uri="{C3380CC4-5D6E-409C-BE32-E72D297353CC}">
              <c16:uniqueId val="{00000002-3B51-420A-B76E-17C4F03BE028}"/>
            </c:ext>
          </c:extLst>
        </c:ser>
        <c:dLbls>
          <c:showLegendKey val="0"/>
          <c:showVal val="0"/>
          <c:showCatName val="0"/>
          <c:showSerName val="0"/>
          <c:showPercent val="0"/>
          <c:showBubbleSize val="0"/>
        </c:dLbls>
        <c:gapWidth val="150"/>
        <c:shape val="box"/>
        <c:axId val="-1184905568"/>
        <c:axId val="-1184895776"/>
        <c:axId val="0"/>
      </c:bar3DChart>
      <c:catAx>
        <c:axId val="-1184905568"/>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crossAx val="-1184895776"/>
        <c:crosses val="autoZero"/>
        <c:auto val="1"/>
        <c:lblAlgn val="ctr"/>
        <c:lblOffset val="100"/>
        <c:noMultiLvlLbl val="0"/>
      </c:catAx>
      <c:valAx>
        <c:axId val="-1184895776"/>
        <c:scaling>
          <c:orientation val="minMax"/>
        </c:scaling>
        <c:delete val="1"/>
        <c:axPos val="l"/>
        <c:numFmt formatCode="General" sourceLinked="1"/>
        <c:majorTickMark val="none"/>
        <c:minorTickMark val="none"/>
        <c:tickLblPos val="nextTo"/>
        <c:crossAx val="-118490556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200"/>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7768606446480945E-2"/>
          <c:y val="9.3276492471779146E-2"/>
          <c:w val="0.96446278710703814"/>
          <c:h val="0.72054829078251981"/>
        </c:manualLayout>
      </c:layout>
      <c:barChart>
        <c:barDir val="col"/>
        <c:grouping val="clustered"/>
        <c:varyColors val="0"/>
        <c:ser>
          <c:idx val="0"/>
          <c:order val="0"/>
          <c:tx>
            <c:strRef>
              <c:f>'Chart 9'!$B$4</c:f>
              <c:strCache>
                <c:ptCount val="1"/>
                <c:pt idx="0">
                  <c:v>Fully owned by Female </c:v>
                </c:pt>
              </c:strCache>
            </c:strRef>
          </c:tx>
          <c:spPr>
            <a:gradFill flip="none" rotWithShape="1">
              <a:gsLst>
                <a:gs pos="0">
                  <a:schemeClr val="accent1"/>
                </a:gs>
                <a:gs pos="75000">
                  <a:schemeClr val="accent1">
                    <a:lumMod val="60000"/>
                    <a:lumOff val="40000"/>
                  </a:schemeClr>
                </a:gs>
                <a:gs pos="51000">
                  <a:schemeClr val="accent1">
                    <a:alpha val="75000"/>
                  </a:schemeClr>
                </a:gs>
                <a:gs pos="100000">
                  <a:schemeClr val="accent1">
                    <a:lumMod val="20000"/>
                    <a:lumOff val="80000"/>
                    <a:alpha val="15000"/>
                  </a:schemeClr>
                </a:gs>
              </a:gsLst>
              <a:lin ang="5400000" scaled="0"/>
            </a:gra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'Chart 9'!$C$3:$D$3</c:f>
              <c:strCache>
                <c:ptCount val="2"/>
                <c:pt idx="0">
                  <c:v>Yes </c:v>
                </c:pt>
                <c:pt idx="1">
                  <c:v>No </c:v>
                </c:pt>
              </c:strCache>
            </c:strRef>
          </c:cat>
          <c:val>
            <c:numRef>
              <c:f>'Chart 9'!$C$4:$D$4</c:f>
              <c:numCache>
                <c:formatCode>General</c:formatCode>
                <c:ptCount val="2"/>
                <c:pt idx="0">
                  <c:v>13</c:v>
                </c:pt>
                <c:pt idx="1">
                  <c:v>53</c:v>
                </c:pt>
              </c:numCache>
            </c:numRef>
          </c:val>
          <c:extLst>
            <c:ext xmlns:c16="http://schemas.microsoft.com/office/drawing/2014/chart" uri="{C3380CC4-5D6E-409C-BE32-E72D297353CC}">
              <c16:uniqueId val="{00000000-A7B9-4191-8B73-92D60C1DC10F}"/>
            </c:ext>
          </c:extLst>
        </c:ser>
        <c:ser>
          <c:idx val="1"/>
          <c:order val="1"/>
          <c:tx>
            <c:strRef>
              <c:f>'Chart 9'!$B$5</c:f>
              <c:strCache>
                <c:ptCount val="1"/>
                <c:pt idx="0">
                  <c:v>Partially owned by Female </c:v>
                </c:pt>
              </c:strCache>
            </c:strRef>
          </c:tx>
          <c:spPr>
            <a:gradFill flip="none" rotWithShape="1">
              <a:gsLst>
                <a:gs pos="0">
                  <a:schemeClr val="accent2"/>
                </a:gs>
                <a:gs pos="75000">
                  <a:schemeClr val="accent2">
                    <a:lumMod val="60000"/>
                    <a:lumOff val="40000"/>
                  </a:schemeClr>
                </a:gs>
                <a:gs pos="51000">
                  <a:schemeClr val="accent2">
                    <a:alpha val="75000"/>
                  </a:schemeClr>
                </a:gs>
                <a:gs pos="100000">
                  <a:schemeClr val="accent2">
                    <a:lumMod val="20000"/>
                    <a:lumOff val="80000"/>
                    <a:alpha val="15000"/>
                  </a:schemeClr>
                </a:gs>
              </a:gsLst>
              <a:lin ang="5400000" scaled="0"/>
            </a:gra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'Chart 9'!$C$3:$D$3</c:f>
              <c:strCache>
                <c:ptCount val="2"/>
                <c:pt idx="0">
                  <c:v>Yes </c:v>
                </c:pt>
                <c:pt idx="1">
                  <c:v>No </c:v>
                </c:pt>
              </c:strCache>
            </c:strRef>
          </c:cat>
          <c:val>
            <c:numRef>
              <c:f>'Chart 9'!$C$5:$D$5</c:f>
              <c:numCache>
                <c:formatCode>General</c:formatCode>
                <c:ptCount val="2"/>
                <c:pt idx="0">
                  <c:v>17</c:v>
                </c:pt>
                <c:pt idx="1">
                  <c:v>69</c:v>
                </c:pt>
              </c:numCache>
            </c:numRef>
          </c:val>
          <c:extLst>
            <c:ext xmlns:c16="http://schemas.microsoft.com/office/drawing/2014/chart" uri="{C3380CC4-5D6E-409C-BE32-E72D297353CC}">
              <c16:uniqueId val="{00000001-A7B9-4191-8B73-92D60C1DC10F}"/>
            </c:ext>
          </c:extLst>
        </c:ser>
        <c:ser>
          <c:idx val="2"/>
          <c:order val="2"/>
          <c:tx>
            <c:strRef>
              <c:f>'Chart 9'!$B$6</c:f>
              <c:strCache>
                <c:ptCount val="1"/>
                <c:pt idx="0">
                  <c:v>Not owned by Female  </c:v>
                </c:pt>
              </c:strCache>
            </c:strRef>
          </c:tx>
          <c:spPr>
            <a:gradFill flip="none" rotWithShape="1">
              <a:gsLst>
                <a:gs pos="0">
                  <a:schemeClr val="accent3"/>
                </a:gs>
                <a:gs pos="75000">
                  <a:schemeClr val="accent3">
                    <a:lumMod val="60000"/>
                    <a:lumOff val="40000"/>
                  </a:schemeClr>
                </a:gs>
                <a:gs pos="51000">
                  <a:schemeClr val="accent3">
                    <a:alpha val="75000"/>
                  </a:schemeClr>
                </a:gs>
                <a:gs pos="100000">
                  <a:schemeClr val="accent3">
                    <a:lumMod val="20000"/>
                    <a:lumOff val="80000"/>
                    <a:alpha val="15000"/>
                  </a:schemeClr>
                </a:gs>
              </a:gsLst>
              <a:lin ang="5400000" scaled="0"/>
            </a:gradFill>
            <a:ln>
              <a:noFill/>
            </a:ln>
            <a:effectLst/>
          </c:spPr>
          <c:invertIfNegative val="0"/>
          <c:dLbls>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'Chart 9'!$C$3:$D$3</c:f>
              <c:strCache>
                <c:ptCount val="2"/>
                <c:pt idx="0">
                  <c:v>Yes </c:v>
                </c:pt>
                <c:pt idx="1">
                  <c:v>No </c:v>
                </c:pt>
              </c:strCache>
            </c:strRef>
          </c:cat>
          <c:val>
            <c:numRef>
              <c:f>'Chart 9'!$C$6:$D$6</c:f>
              <c:numCache>
                <c:formatCode>General</c:formatCode>
                <c:ptCount val="2"/>
                <c:pt idx="0">
                  <c:v>50</c:v>
                </c:pt>
                <c:pt idx="1">
                  <c:v>288</c:v>
                </c:pt>
              </c:numCache>
            </c:numRef>
          </c:val>
          <c:extLst>
            <c:ext xmlns:c16="http://schemas.microsoft.com/office/drawing/2014/chart" uri="{C3380CC4-5D6E-409C-BE32-E72D297353CC}">
              <c16:uniqueId val="{00000002-A7B9-4191-8B73-92D60C1DC10F}"/>
            </c:ext>
          </c:extLst>
        </c:ser>
        <c:dLbls>
          <c:showLegendKey val="0"/>
          <c:showVal val="0"/>
          <c:showCatName val="0"/>
          <c:showSerName val="0"/>
          <c:showPercent val="0"/>
          <c:showBubbleSize val="0"/>
        </c:dLbls>
        <c:gapWidth val="355"/>
        <c:overlap val="-70"/>
        <c:axId val="-1184905024"/>
        <c:axId val="-1184899584"/>
      </c:barChart>
      <c:catAx>
        <c:axId val="-11849050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crossAx val="-1184899584"/>
        <c:crosses val="autoZero"/>
        <c:auto val="1"/>
        <c:lblAlgn val="ctr"/>
        <c:lblOffset val="100"/>
        <c:noMultiLvlLbl val="0"/>
      </c:catAx>
      <c:valAx>
        <c:axId val="-1184899584"/>
        <c:scaling>
          <c:orientation val="minMax"/>
          <c:max val="290"/>
        </c:scaling>
        <c:delete val="1"/>
        <c:axPos val="l"/>
        <c:numFmt formatCode="General" sourceLinked="1"/>
        <c:majorTickMark val="none"/>
        <c:minorTickMark val="none"/>
        <c:tickLblPos val="nextTo"/>
        <c:crossAx val="-1184905024"/>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200"/>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'Chart 10'!$B$3</c:f>
              <c:strCache>
                <c:ptCount val="1"/>
                <c:pt idx="0">
                  <c:v>Fully owned by Female </c:v>
                </c:pt>
              </c:strCache>
            </c:strRef>
          </c:tx>
          <c:spPr>
            <a:solidFill>
              <a:schemeClr val="accent1"/>
            </a:solidFill>
            <a:ln>
              <a:noFill/>
            </a:ln>
            <a:effectLst/>
            <a:sp3d/>
          </c:spPr>
          <c:invertIfNegative val="0"/>
          <c:dLbls>
            <c:dLbl>
              <c:idx val="0"/>
              <c:layout>
                <c:manualLayout>
                  <c:x val="6.0369150223401231E-3"/>
                  <c:y val="-3.719659392449124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8039-4B6D-90A8-240A5BD97C59}"/>
                </c:ext>
              </c:extLst>
            </c:dLbl>
            <c:dLbl>
              <c:idx val="1"/>
              <c:layout>
                <c:manualLayout>
                  <c:x val="6.0369150223400954E-3"/>
                  <c:y val="-2.8930684163493186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8039-4B6D-90A8-240A5BD97C59}"/>
                </c:ext>
              </c:extLst>
            </c:dLbl>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'Chart 10'!$C$2:$G$2</c:f>
              <c:strCache>
                <c:ptCount val="5"/>
                <c:pt idx="0">
                  <c:v>Rarely </c:v>
                </c:pt>
                <c:pt idx="1">
                  <c:v>Occasionally</c:v>
                </c:pt>
                <c:pt idx="2">
                  <c:v>Frequently </c:v>
                </c:pt>
                <c:pt idx="3">
                  <c:v>Very Frequently </c:v>
                </c:pt>
                <c:pt idx="4">
                  <c:v>No Comments </c:v>
                </c:pt>
              </c:strCache>
            </c:strRef>
          </c:cat>
          <c:val>
            <c:numRef>
              <c:f>'Chart 10'!$C$3:$G$3</c:f>
              <c:numCache>
                <c:formatCode>General</c:formatCode>
                <c:ptCount val="5"/>
                <c:pt idx="0">
                  <c:v>9</c:v>
                </c:pt>
                <c:pt idx="1">
                  <c:v>4</c:v>
                </c:pt>
              </c:numCache>
            </c:numRef>
          </c:val>
          <c:extLst>
            <c:ext xmlns:c16="http://schemas.microsoft.com/office/drawing/2014/chart" uri="{C3380CC4-5D6E-409C-BE32-E72D297353CC}">
              <c16:uniqueId val="{00000000-D6EB-4A38-90D2-6113003F3A90}"/>
            </c:ext>
          </c:extLst>
        </c:ser>
        <c:ser>
          <c:idx val="1"/>
          <c:order val="1"/>
          <c:tx>
            <c:strRef>
              <c:f>'Chart 10'!$B$4</c:f>
              <c:strCache>
                <c:ptCount val="1"/>
                <c:pt idx="0">
                  <c:v>Partially owned by Female </c:v>
                </c:pt>
              </c:strCache>
            </c:strRef>
          </c:tx>
          <c:spPr>
            <a:solidFill>
              <a:schemeClr val="accent2"/>
            </a:solidFill>
            <a:ln>
              <a:noFill/>
            </a:ln>
            <a:effectLst/>
            <a:sp3d/>
          </c:spPr>
          <c:invertIfNegative val="0"/>
          <c:dLbls>
            <c:dLbl>
              <c:idx val="0"/>
              <c:layout>
                <c:manualLayout>
                  <c:x val="-2.7668874219196299E-17"/>
                  <c:y val="-3.719659392449124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8039-4B6D-90A8-240A5BD97C59}"/>
                </c:ext>
              </c:extLst>
            </c:dLbl>
            <c:dLbl>
              <c:idx val="1"/>
              <c:layout>
                <c:manualLayout>
                  <c:x val="3.0184575111700754E-3"/>
                  <c:y val="-3.306363904399221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8039-4B6D-90A8-240A5BD97C59}"/>
                </c:ext>
              </c:extLst>
            </c:dLbl>
            <c:dLbl>
              <c:idx val="2"/>
              <c:layout>
                <c:manualLayout>
                  <c:x val="3.0184575111700199E-3"/>
                  <c:y val="-3.306363904399221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8039-4B6D-90A8-240A5BD97C59}"/>
                </c:ext>
              </c:extLst>
            </c:dLbl>
            <c:dLbl>
              <c:idx val="3"/>
              <c:layout>
                <c:manualLayout>
                  <c:x val="1.5092287555850377E-3"/>
                  <c:y val="-3.719659392449124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8039-4B6D-90A8-240A5BD97C59}"/>
                </c:ext>
              </c:extLst>
            </c:dLbl>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'Chart 10'!$C$2:$G$2</c:f>
              <c:strCache>
                <c:ptCount val="5"/>
                <c:pt idx="0">
                  <c:v>Rarely </c:v>
                </c:pt>
                <c:pt idx="1">
                  <c:v>Occasionally</c:v>
                </c:pt>
                <c:pt idx="2">
                  <c:v>Frequently </c:v>
                </c:pt>
                <c:pt idx="3">
                  <c:v>Very Frequently </c:v>
                </c:pt>
                <c:pt idx="4">
                  <c:v>No Comments </c:v>
                </c:pt>
              </c:strCache>
            </c:strRef>
          </c:cat>
          <c:val>
            <c:numRef>
              <c:f>'Chart 10'!$C$4:$G$4</c:f>
              <c:numCache>
                <c:formatCode>General</c:formatCode>
                <c:ptCount val="5"/>
                <c:pt idx="0">
                  <c:v>10</c:v>
                </c:pt>
                <c:pt idx="1">
                  <c:v>3</c:v>
                </c:pt>
                <c:pt idx="2">
                  <c:v>3</c:v>
                </c:pt>
                <c:pt idx="3">
                  <c:v>1</c:v>
                </c:pt>
              </c:numCache>
            </c:numRef>
          </c:val>
          <c:extLst>
            <c:ext xmlns:c16="http://schemas.microsoft.com/office/drawing/2014/chart" uri="{C3380CC4-5D6E-409C-BE32-E72D297353CC}">
              <c16:uniqueId val="{00000001-D6EB-4A38-90D2-6113003F3A90}"/>
            </c:ext>
          </c:extLst>
        </c:ser>
        <c:ser>
          <c:idx val="2"/>
          <c:order val="2"/>
          <c:tx>
            <c:strRef>
              <c:f>'Chart 10'!$B$5</c:f>
              <c:strCache>
                <c:ptCount val="1"/>
                <c:pt idx="0">
                  <c:v>Not owned by Female  </c:v>
                </c:pt>
              </c:strCache>
            </c:strRef>
          </c:tx>
          <c:spPr>
            <a:solidFill>
              <a:schemeClr val="accent3"/>
            </a:solidFill>
            <a:ln>
              <a:noFill/>
            </a:ln>
            <a:effectLst/>
            <a:sp3d/>
          </c:spPr>
          <c:invertIfNegative val="0"/>
          <c:dLbls>
            <c:dLbl>
              <c:idx val="0"/>
              <c:layout>
                <c:manualLayout>
                  <c:x val="3.0184575111700754E-3"/>
                  <c:y val="-2.8930684163493196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6-8039-4B6D-90A8-240A5BD97C59}"/>
                </c:ext>
              </c:extLst>
            </c:dLbl>
            <c:dLbl>
              <c:idx val="1"/>
              <c:layout>
                <c:manualLayout>
                  <c:x val="4.5276862667550577E-3"/>
                  <c:y val="-3.719659392449124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8039-4B6D-90A8-240A5BD97C59}"/>
                </c:ext>
              </c:extLst>
            </c:dLbl>
            <c:dLbl>
              <c:idx val="2"/>
              <c:layout>
                <c:manualLayout>
                  <c:x val="7.5461437779251886E-3"/>
                  <c:y val="-3.719659392449124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8-8039-4B6D-90A8-240A5BD97C59}"/>
                </c:ext>
              </c:extLst>
            </c:dLbl>
            <c:dLbl>
              <c:idx val="3"/>
              <c:layout>
                <c:manualLayout>
                  <c:x val="9.0553725335102263E-3"/>
                  <c:y val="-4.132954880499027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9-8039-4B6D-90A8-240A5BD97C59}"/>
                </c:ext>
              </c:extLst>
            </c:dLbl>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'Chart 10'!$C$2:$G$2</c:f>
              <c:strCache>
                <c:ptCount val="5"/>
                <c:pt idx="0">
                  <c:v>Rarely </c:v>
                </c:pt>
                <c:pt idx="1">
                  <c:v>Occasionally</c:v>
                </c:pt>
                <c:pt idx="2">
                  <c:v>Frequently </c:v>
                </c:pt>
                <c:pt idx="3">
                  <c:v>Very Frequently </c:v>
                </c:pt>
                <c:pt idx="4">
                  <c:v>No Comments </c:v>
                </c:pt>
              </c:strCache>
            </c:strRef>
          </c:cat>
          <c:val>
            <c:numRef>
              <c:f>'Chart 10'!$C$5:$G$5</c:f>
              <c:numCache>
                <c:formatCode>General</c:formatCode>
                <c:ptCount val="5"/>
                <c:pt idx="0">
                  <c:v>22</c:v>
                </c:pt>
                <c:pt idx="1">
                  <c:v>18</c:v>
                </c:pt>
                <c:pt idx="2">
                  <c:v>9</c:v>
                </c:pt>
                <c:pt idx="3">
                  <c:v>1</c:v>
                </c:pt>
              </c:numCache>
            </c:numRef>
          </c:val>
          <c:extLst>
            <c:ext xmlns:c16="http://schemas.microsoft.com/office/drawing/2014/chart" uri="{C3380CC4-5D6E-409C-BE32-E72D297353CC}">
              <c16:uniqueId val="{00000002-D6EB-4A38-90D2-6113003F3A90}"/>
            </c:ext>
          </c:extLst>
        </c:ser>
        <c:dLbls>
          <c:showLegendKey val="0"/>
          <c:showVal val="0"/>
          <c:showCatName val="0"/>
          <c:showSerName val="0"/>
          <c:showPercent val="0"/>
          <c:showBubbleSize val="0"/>
        </c:dLbls>
        <c:gapWidth val="150"/>
        <c:shape val="box"/>
        <c:axId val="-1184903936"/>
        <c:axId val="-1184907744"/>
        <c:axId val="0"/>
      </c:bar3DChart>
      <c:catAx>
        <c:axId val="-1184903936"/>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crossAx val="-1184907744"/>
        <c:crosses val="autoZero"/>
        <c:auto val="1"/>
        <c:lblAlgn val="ctr"/>
        <c:lblOffset val="100"/>
        <c:noMultiLvlLbl val="0"/>
      </c:catAx>
      <c:valAx>
        <c:axId val="-1184907744"/>
        <c:scaling>
          <c:orientation val="minMax"/>
        </c:scaling>
        <c:delete val="1"/>
        <c:axPos val="l"/>
        <c:numFmt formatCode="General" sourceLinked="1"/>
        <c:majorTickMark val="none"/>
        <c:minorTickMark val="none"/>
        <c:tickLblPos val="nextTo"/>
        <c:crossAx val="-1184903936"/>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2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48">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charts/style10.xml><?xml version="1.0" encoding="utf-8"?>
<cs:chartStyle xmlns:cs="http://schemas.microsoft.com/office/drawing/2012/chartStyle" xmlns:a="http://schemas.openxmlformats.org/drawingml/2006/main" id="293">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cs:defRPr sz="900"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bg1"/>
    </cs:fontRef>
    <cs:spPr>
      <a:solidFill>
        <a:schemeClr val="tx1">
          <a:lumMod val="50000"/>
          <a:lumOff val="50000"/>
        </a:schemeClr>
      </a:solidFill>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gradFill flip="none" rotWithShape="1">
        <a:gsLst>
          <a:gs pos="0">
            <a:schemeClr val="phClr"/>
          </a:gs>
          <a:gs pos="75000">
            <a:schemeClr val="phClr">
              <a:lumMod val="60000"/>
              <a:lumOff val="40000"/>
            </a:schemeClr>
          </a:gs>
          <a:gs pos="51000">
            <a:schemeClr val="phClr">
              <a:alpha val="75000"/>
            </a:schemeClr>
          </a:gs>
          <a:gs pos="100000">
            <a:schemeClr val="phClr">
              <a:lumMod val="20000"/>
              <a:lumOff val="80000"/>
              <a:alpha val="15000"/>
            </a:schemeClr>
          </a:gs>
        </a:gsLst>
        <a:lin ang="5400000" scaled="0"/>
      </a:gradFill>
    </cs:spPr>
  </cs:dataPoint>
  <cs:dataPoint3D>
    <cs:lnRef idx="0"/>
    <cs:fillRef idx="0">
      <cs:styleClr val="auto"/>
    </cs:fillRef>
    <cs:effectRef idx="0"/>
    <cs:fontRef idx="minor">
      <a:schemeClr val="tx1"/>
    </cs:fontRef>
    <cs:spPr>
      <a:gradFill>
        <a:gsLst>
          <a:gs pos="100000">
            <a:schemeClr val="phClr">
              <a:alpha val="0"/>
            </a:schemeClr>
          </a:gs>
          <a:gs pos="50000">
            <a:schemeClr val="phClr"/>
          </a:gs>
        </a:gsLst>
        <a:lin ang="5400000" scaled="0"/>
      </a:gradFill>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styleClr val="auto"/>
    </cs:lnRef>
    <cs:fillRef idx="0">
      <cs:styleClr val="auto"/>
    </cs:fillRef>
    <cs:effectRef idx="0"/>
    <cs:fontRef idx="minor">
      <a:schemeClr val="dk1"/>
    </cs:fontRef>
    <cs:spPr>
      <a:gradFill flip="none" rotWithShape="1">
        <a:gsLst>
          <a:gs pos="0">
            <a:schemeClr val="phClr"/>
          </a:gs>
          <a:gs pos="75000">
            <a:schemeClr val="phClr">
              <a:lumMod val="60000"/>
              <a:lumOff val="40000"/>
            </a:schemeClr>
          </a:gs>
          <a:gs pos="51000">
            <a:schemeClr val="phClr">
              <a:alpha val="75000"/>
            </a:schemeClr>
          </a:gs>
          <a:gs pos="100000">
            <a:schemeClr val="phClr">
              <a:lumMod val="20000"/>
              <a:lumOff val="80000"/>
              <a:alpha val="15000"/>
            </a:schemeClr>
          </a:gs>
        </a:gsLst>
        <a:lin ang="5400000" scaled="0"/>
      </a:gradFill>
      <a:ln w="9525" cap="flat" cmpd="sng" algn="ctr">
        <a:solidFill>
          <a:schemeClr val="phClr">
            <a:shade val="95000"/>
          </a:scheme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cap="flat" cmpd="sng" algn="ctr">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tx1"/>
    </cs:fontRef>
    <cs:spPr>
      <a:ln w="9525" cap="flat" cmpd="sng" algn="ctr">
        <a:solidFill>
          <a:schemeClr val="tx1">
            <a:lumMod val="5000"/>
            <a:lumOff val="9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headEnd type="none" w="sm" len="sm"/>
        <a:tailEnd type="none" w="sm" len="sm"/>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800" b="1" kern="1200" cap="all" spc="5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dk1"/>
    </cs:fontRef>
  </cs:wall>
</cs:chartStyle>
</file>

<file path=ppt/charts/style11.xml><?xml version="1.0" encoding="utf-8"?>
<cs:chartStyle xmlns:cs="http://schemas.microsoft.com/office/drawing/2012/chartStyle" xmlns:a="http://schemas.openxmlformats.org/drawingml/2006/main" id="293">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cs:defRPr sz="900"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bg1"/>
    </cs:fontRef>
    <cs:spPr>
      <a:solidFill>
        <a:schemeClr val="tx1">
          <a:lumMod val="50000"/>
          <a:lumOff val="50000"/>
        </a:schemeClr>
      </a:solidFill>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gradFill flip="none" rotWithShape="1">
        <a:gsLst>
          <a:gs pos="0">
            <a:schemeClr val="phClr"/>
          </a:gs>
          <a:gs pos="75000">
            <a:schemeClr val="phClr">
              <a:lumMod val="60000"/>
              <a:lumOff val="40000"/>
            </a:schemeClr>
          </a:gs>
          <a:gs pos="51000">
            <a:schemeClr val="phClr">
              <a:alpha val="75000"/>
            </a:schemeClr>
          </a:gs>
          <a:gs pos="100000">
            <a:schemeClr val="phClr">
              <a:lumMod val="20000"/>
              <a:lumOff val="80000"/>
              <a:alpha val="15000"/>
            </a:schemeClr>
          </a:gs>
        </a:gsLst>
        <a:lin ang="5400000" scaled="0"/>
      </a:gradFill>
    </cs:spPr>
  </cs:dataPoint>
  <cs:dataPoint3D>
    <cs:lnRef idx="0"/>
    <cs:fillRef idx="0">
      <cs:styleClr val="auto"/>
    </cs:fillRef>
    <cs:effectRef idx="0"/>
    <cs:fontRef idx="minor">
      <a:schemeClr val="tx1"/>
    </cs:fontRef>
    <cs:spPr>
      <a:gradFill>
        <a:gsLst>
          <a:gs pos="100000">
            <a:schemeClr val="phClr">
              <a:alpha val="0"/>
            </a:schemeClr>
          </a:gs>
          <a:gs pos="50000">
            <a:schemeClr val="phClr"/>
          </a:gs>
        </a:gsLst>
        <a:lin ang="5400000" scaled="0"/>
      </a:gradFill>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styleClr val="auto"/>
    </cs:lnRef>
    <cs:fillRef idx="0">
      <cs:styleClr val="auto"/>
    </cs:fillRef>
    <cs:effectRef idx="0"/>
    <cs:fontRef idx="minor">
      <a:schemeClr val="dk1"/>
    </cs:fontRef>
    <cs:spPr>
      <a:gradFill flip="none" rotWithShape="1">
        <a:gsLst>
          <a:gs pos="0">
            <a:schemeClr val="phClr"/>
          </a:gs>
          <a:gs pos="75000">
            <a:schemeClr val="phClr">
              <a:lumMod val="60000"/>
              <a:lumOff val="40000"/>
            </a:schemeClr>
          </a:gs>
          <a:gs pos="51000">
            <a:schemeClr val="phClr">
              <a:alpha val="75000"/>
            </a:schemeClr>
          </a:gs>
          <a:gs pos="100000">
            <a:schemeClr val="phClr">
              <a:lumMod val="20000"/>
              <a:lumOff val="80000"/>
              <a:alpha val="15000"/>
            </a:schemeClr>
          </a:gs>
        </a:gsLst>
        <a:lin ang="5400000" scaled="0"/>
      </a:gradFill>
      <a:ln w="9525" cap="flat" cmpd="sng" algn="ctr">
        <a:solidFill>
          <a:schemeClr val="phClr">
            <a:shade val="95000"/>
          </a:scheme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cap="flat" cmpd="sng" algn="ctr">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tx1"/>
    </cs:fontRef>
    <cs:spPr>
      <a:ln w="9525" cap="flat" cmpd="sng" algn="ctr">
        <a:solidFill>
          <a:schemeClr val="tx1">
            <a:lumMod val="5000"/>
            <a:lumOff val="9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headEnd type="none" w="sm" len="sm"/>
        <a:tailEnd type="none" w="sm" len="sm"/>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800" b="1" kern="1200" cap="all" spc="5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93">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cs:defRPr sz="900"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bg1"/>
    </cs:fontRef>
    <cs:spPr>
      <a:solidFill>
        <a:schemeClr val="tx1">
          <a:lumMod val="50000"/>
          <a:lumOff val="50000"/>
        </a:schemeClr>
      </a:solidFill>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gradFill flip="none" rotWithShape="1">
        <a:gsLst>
          <a:gs pos="0">
            <a:schemeClr val="phClr"/>
          </a:gs>
          <a:gs pos="75000">
            <a:schemeClr val="phClr">
              <a:lumMod val="60000"/>
              <a:lumOff val="40000"/>
            </a:schemeClr>
          </a:gs>
          <a:gs pos="51000">
            <a:schemeClr val="phClr">
              <a:alpha val="75000"/>
            </a:schemeClr>
          </a:gs>
          <a:gs pos="100000">
            <a:schemeClr val="phClr">
              <a:lumMod val="20000"/>
              <a:lumOff val="80000"/>
              <a:alpha val="15000"/>
            </a:schemeClr>
          </a:gs>
        </a:gsLst>
        <a:lin ang="5400000" scaled="0"/>
      </a:gradFill>
    </cs:spPr>
  </cs:dataPoint>
  <cs:dataPoint3D>
    <cs:lnRef idx="0"/>
    <cs:fillRef idx="0">
      <cs:styleClr val="auto"/>
    </cs:fillRef>
    <cs:effectRef idx="0"/>
    <cs:fontRef idx="minor">
      <a:schemeClr val="tx1"/>
    </cs:fontRef>
    <cs:spPr>
      <a:gradFill>
        <a:gsLst>
          <a:gs pos="100000">
            <a:schemeClr val="phClr">
              <a:alpha val="0"/>
            </a:schemeClr>
          </a:gs>
          <a:gs pos="50000">
            <a:schemeClr val="phClr"/>
          </a:gs>
        </a:gsLst>
        <a:lin ang="5400000" scaled="0"/>
      </a:gradFill>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styleClr val="auto"/>
    </cs:lnRef>
    <cs:fillRef idx="0">
      <cs:styleClr val="auto"/>
    </cs:fillRef>
    <cs:effectRef idx="0"/>
    <cs:fontRef idx="minor">
      <a:schemeClr val="dk1"/>
    </cs:fontRef>
    <cs:spPr>
      <a:gradFill flip="none" rotWithShape="1">
        <a:gsLst>
          <a:gs pos="0">
            <a:schemeClr val="phClr"/>
          </a:gs>
          <a:gs pos="75000">
            <a:schemeClr val="phClr">
              <a:lumMod val="60000"/>
              <a:lumOff val="40000"/>
            </a:schemeClr>
          </a:gs>
          <a:gs pos="51000">
            <a:schemeClr val="phClr">
              <a:alpha val="75000"/>
            </a:schemeClr>
          </a:gs>
          <a:gs pos="100000">
            <a:schemeClr val="phClr">
              <a:lumMod val="20000"/>
              <a:lumOff val="80000"/>
              <a:alpha val="15000"/>
            </a:schemeClr>
          </a:gs>
        </a:gsLst>
        <a:lin ang="5400000" scaled="0"/>
      </a:gradFill>
      <a:ln w="9525" cap="flat" cmpd="sng" algn="ctr">
        <a:solidFill>
          <a:schemeClr val="phClr">
            <a:shade val="95000"/>
          </a:scheme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cap="flat" cmpd="sng" algn="ctr">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tx1"/>
    </cs:fontRef>
    <cs:spPr>
      <a:ln w="9525" cap="flat" cmpd="sng" algn="ctr">
        <a:solidFill>
          <a:schemeClr val="tx1">
            <a:lumMod val="5000"/>
            <a:lumOff val="9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headEnd type="none" w="sm" len="sm"/>
        <a:tailEnd type="none" w="sm" len="sm"/>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800" b="1" kern="1200" cap="all" spc="5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93">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cs:defRPr sz="900"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bg1"/>
    </cs:fontRef>
    <cs:spPr>
      <a:solidFill>
        <a:schemeClr val="tx1">
          <a:lumMod val="50000"/>
          <a:lumOff val="50000"/>
        </a:schemeClr>
      </a:solidFill>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gradFill flip="none" rotWithShape="1">
        <a:gsLst>
          <a:gs pos="0">
            <a:schemeClr val="phClr"/>
          </a:gs>
          <a:gs pos="75000">
            <a:schemeClr val="phClr">
              <a:lumMod val="60000"/>
              <a:lumOff val="40000"/>
            </a:schemeClr>
          </a:gs>
          <a:gs pos="51000">
            <a:schemeClr val="phClr">
              <a:alpha val="75000"/>
            </a:schemeClr>
          </a:gs>
          <a:gs pos="100000">
            <a:schemeClr val="phClr">
              <a:lumMod val="20000"/>
              <a:lumOff val="80000"/>
              <a:alpha val="15000"/>
            </a:schemeClr>
          </a:gs>
        </a:gsLst>
        <a:lin ang="5400000" scaled="0"/>
      </a:gradFill>
    </cs:spPr>
  </cs:dataPoint>
  <cs:dataPoint3D>
    <cs:lnRef idx="0"/>
    <cs:fillRef idx="0">
      <cs:styleClr val="auto"/>
    </cs:fillRef>
    <cs:effectRef idx="0"/>
    <cs:fontRef idx="minor">
      <a:schemeClr val="tx1"/>
    </cs:fontRef>
    <cs:spPr>
      <a:gradFill>
        <a:gsLst>
          <a:gs pos="100000">
            <a:schemeClr val="phClr">
              <a:alpha val="0"/>
            </a:schemeClr>
          </a:gs>
          <a:gs pos="50000">
            <a:schemeClr val="phClr"/>
          </a:gs>
        </a:gsLst>
        <a:lin ang="5400000" scaled="0"/>
      </a:gradFill>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styleClr val="auto"/>
    </cs:lnRef>
    <cs:fillRef idx="0">
      <cs:styleClr val="auto"/>
    </cs:fillRef>
    <cs:effectRef idx="0"/>
    <cs:fontRef idx="minor">
      <a:schemeClr val="dk1"/>
    </cs:fontRef>
    <cs:spPr>
      <a:gradFill flip="none" rotWithShape="1">
        <a:gsLst>
          <a:gs pos="0">
            <a:schemeClr val="phClr"/>
          </a:gs>
          <a:gs pos="75000">
            <a:schemeClr val="phClr">
              <a:lumMod val="60000"/>
              <a:lumOff val="40000"/>
            </a:schemeClr>
          </a:gs>
          <a:gs pos="51000">
            <a:schemeClr val="phClr">
              <a:alpha val="75000"/>
            </a:schemeClr>
          </a:gs>
          <a:gs pos="100000">
            <a:schemeClr val="phClr">
              <a:lumMod val="20000"/>
              <a:lumOff val="80000"/>
              <a:alpha val="15000"/>
            </a:schemeClr>
          </a:gs>
        </a:gsLst>
        <a:lin ang="5400000" scaled="0"/>
      </a:gradFill>
      <a:ln w="9525" cap="flat" cmpd="sng" algn="ctr">
        <a:solidFill>
          <a:schemeClr val="phClr">
            <a:shade val="95000"/>
          </a:scheme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cap="flat" cmpd="sng" algn="ctr">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tx1"/>
    </cs:fontRef>
    <cs:spPr>
      <a:ln w="9525" cap="flat" cmpd="sng" algn="ctr">
        <a:solidFill>
          <a:schemeClr val="tx1">
            <a:lumMod val="5000"/>
            <a:lumOff val="9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headEnd type="none" w="sm" len="sm"/>
        <a:tailEnd type="none" w="sm" len="sm"/>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800" b="1" kern="1200" cap="all" spc="5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93">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cs:defRPr sz="900"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bg1"/>
    </cs:fontRef>
    <cs:spPr>
      <a:solidFill>
        <a:schemeClr val="tx1">
          <a:lumMod val="50000"/>
          <a:lumOff val="50000"/>
        </a:schemeClr>
      </a:solidFill>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gradFill flip="none" rotWithShape="1">
        <a:gsLst>
          <a:gs pos="0">
            <a:schemeClr val="phClr"/>
          </a:gs>
          <a:gs pos="75000">
            <a:schemeClr val="phClr">
              <a:lumMod val="60000"/>
              <a:lumOff val="40000"/>
            </a:schemeClr>
          </a:gs>
          <a:gs pos="51000">
            <a:schemeClr val="phClr">
              <a:alpha val="75000"/>
            </a:schemeClr>
          </a:gs>
          <a:gs pos="100000">
            <a:schemeClr val="phClr">
              <a:lumMod val="20000"/>
              <a:lumOff val="80000"/>
              <a:alpha val="15000"/>
            </a:schemeClr>
          </a:gs>
        </a:gsLst>
        <a:lin ang="5400000" scaled="0"/>
      </a:gradFill>
    </cs:spPr>
  </cs:dataPoint>
  <cs:dataPoint3D>
    <cs:lnRef idx="0"/>
    <cs:fillRef idx="0">
      <cs:styleClr val="auto"/>
    </cs:fillRef>
    <cs:effectRef idx="0"/>
    <cs:fontRef idx="minor">
      <a:schemeClr val="tx1"/>
    </cs:fontRef>
    <cs:spPr>
      <a:gradFill>
        <a:gsLst>
          <a:gs pos="100000">
            <a:schemeClr val="phClr">
              <a:alpha val="0"/>
            </a:schemeClr>
          </a:gs>
          <a:gs pos="50000">
            <a:schemeClr val="phClr"/>
          </a:gs>
        </a:gsLst>
        <a:lin ang="5400000" scaled="0"/>
      </a:gradFill>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styleClr val="auto"/>
    </cs:lnRef>
    <cs:fillRef idx="0">
      <cs:styleClr val="auto"/>
    </cs:fillRef>
    <cs:effectRef idx="0"/>
    <cs:fontRef idx="minor">
      <a:schemeClr val="dk1"/>
    </cs:fontRef>
    <cs:spPr>
      <a:gradFill flip="none" rotWithShape="1">
        <a:gsLst>
          <a:gs pos="0">
            <a:schemeClr val="phClr"/>
          </a:gs>
          <a:gs pos="75000">
            <a:schemeClr val="phClr">
              <a:lumMod val="60000"/>
              <a:lumOff val="40000"/>
            </a:schemeClr>
          </a:gs>
          <a:gs pos="51000">
            <a:schemeClr val="phClr">
              <a:alpha val="75000"/>
            </a:schemeClr>
          </a:gs>
          <a:gs pos="100000">
            <a:schemeClr val="phClr">
              <a:lumMod val="20000"/>
              <a:lumOff val="80000"/>
              <a:alpha val="15000"/>
            </a:schemeClr>
          </a:gs>
        </a:gsLst>
        <a:lin ang="5400000" scaled="0"/>
      </a:gradFill>
      <a:ln w="9525" cap="flat" cmpd="sng" algn="ctr">
        <a:solidFill>
          <a:schemeClr val="phClr">
            <a:shade val="95000"/>
          </a:scheme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cap="flat" cmpd="sng" algn="ctr">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tx1"/>
    </cs:fontRef>
    <cs:spPr>
      <a:ln w="9525" cap="flat" cmpd="sng" algn="ctr">
        <a:solidFill>
          <a:schemeClr val="tx1">
            <a:lumMod val="5000"/>
            <a:lumOff val="9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headEnd type="none" w="sm" len="sm"/>
        <a:tailEnd type="none" w="sm" len="sm"/>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800" b="1" kern="1200" cap="all" spc="5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dk1"/>
    </cs:fontRef>
  </cs:wall>
</cs:chartStyle>
</file>

<file path=ppt/charts/style5.xml><?xml version="1.0" encoding="utf-8"?>
<cs:chartStyle xmlns:cs="http://schemas.microsoft.com/office/drawing/2012/chartStyle" xmlns:a="http://schemas.openxmlformats.org/drawingml/2006/main" id="210">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bg1"/>
    </cs:fontRef>
    <cs:spPr>
      <a:solidFill>
        <a:schemeClr val="tx1">
          <a:lumMod val="50000"/>
          <a:lumOff val="50000"/>
        </a:schemeClr>
      </a:solidFill>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gradFill flip="none" rotWithShape="1">
        <a:gsLst>
          <a:gs pos="0">
            <a:schemeClr val="phClr"/>
          </a:gs>
          <a:gs pos="75000">
            <a:schemeClr val="phClr">
              <a:lumMod val="60000"/>
              <a:lumOff val="40000"/>
            </a:schemeClr>
          </a:gs>
          <a:gs pos="51000">
            <a:schemeClr val="phClr">
              <a:alpha val="75000"/>
            </a:schemeClr>
          </a:gs>
          <a:gs pos="100000">
            <a:schemeClr val="phClr">
              <a:lumMod val="20000"/>
              <a:lumOff val="80000"/>
              <a:alpha val="15000"/>
            </a:schemeClr>
          </a:gs>
        </a:gsLst>
        <a:lin ang="5400000" scaled="0"/>
      </a:gradFill>
    </cs:spPr>
  </cs:dataPoint>
  <cs:dataPoint3D>
    <cs:lnRef idx="0"/>
    <cs:fillRef idx="0">
      <cs:styleClr val="auto"/>
    </cs:fillRef>
    <cs:effectRef idx="0"/>
    <cs:fontRef idx="minor">
      <a:schemeClr val="dk1"/>
    </cs:fontRef>
    <cs:spPr>
      <a:gradFill flip="none" rotWithShape="1">
        <a:gsLst>
          <a:gs pos="0">
            <a:schemeClr val="phClr"/>
          </a:gs>
          <a:gs pos="75000">
            <a:schemeClr val="phClr">
              <a:lumMod val="60000"/>
              <a:lumOff val="40000"/>
            </a:schemeClr>
          </a:gs>
          <a:gs pos="51000">
            <a:schemeClr val="phClr">
              <a:alpha val="75000"/>
            </a:schemeClr>
          </a:gs>
          <a:gs pos="100000">
            <a:schemeClr val="phClr">
              <a:lumMod val="20000"/>
              <a:lumOff val="80000"/>
              <a:alpha val="15000"/>
            </a:schemeClr>
          </a:gs>
        </a:gsLst>
        <a:lin ang="5400000" scaled="0"/>
      </a:gradFill>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styleClr val="auto"/>
    </cs:lnRef>
    <cs:fillRef idx="0">
      <cs:styleClr val="auto"/>
    </cs:fillRef>
    <cs:effectRef idx="0"/>
    <cs:fontRef idx="minor">
      <a:schemeClr val="dk1"/>
    </cs:fontRef>
    <cs:spPr>
      <a:gradFill flip="none" rotWithShape="1">
        <a:gsLst>
          <a:gs pos="0">
            <a:schemeClr val="phClr"/>
          </a:gs>
          <a:gs pos="75000">
            <a:schemeClr val="phClr">
              <a:lumMod val="60000"/>
              <a:lumOff val="40000"/>
            </a:schemeClr>
          </a:gs>
          <a:gs pos="51000">
            <a:schemeClr val="phClr">
              <a:alpha val="75000"/>
            </a:schemeClr>
          </a:gs>
          <a:gs pos="100000">
            <a:schemeClr val="phClr">
              <a:lumMod val="20000"/>
              <a:lumOff val="80000"/>
              <a:alpha val="15000"/>
            </a:schemeClr>
          </a:gs>
        </a:gsLst>
        <a:lin ang="5400000" scaled="0"/>
      </a:gradFill>
      <a:ln w="9525" cap="flat" cmpd="sng" algn="ctr">
        <a:solidFill>
          <a:schemeClr val="phClr">
            <a:shade val="95000"/>
          </a:scheme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cap="flat" cmpd="sng" algn="ctr">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tx1">
                <a:lumMod val="5000"/>
                <a:lumOff val="95000"/>
              </a:schemeClr>
            </a:gs>
            <a:gs pos="0">
              <a:schemeClr val="tx1">
                <a:lumMod val="25000"/>
                <a:lumOff val="75000"/>
              </a:schemeClr>
            </a:gs>
          </a:gsLst>
          <a:lin ang="5400000" scaled="0"/>
        </a:gradFill>
        <a:round/>
      </a:ln>
    </cs:spPr>
  </cs:gridlineMajor>
  <cs:gridlineMinor>
    <cs:lnRef idx="0"/>
    <cs:fillRef idx="0"/>
    <cs:effectRef idx="0"/>
    <cs:fontRef idx="minor">
      <a:schemeClr val="dk1"/>
    </cs:fontRef>
    <cs:spPr>
      <a:ln w="9525" cap="flat" cmpd="sng" algn="ctr">
        <a:gradFill>
          <a:gsLst>
            <a:gs pos="100000">
              <a:schemeClr val="tx1">
                <a:lumMod val="5000"/>
                <a:lumOff val="95000"/>
              </a:schemeClr>
            </a:gs>
            <a:gs pos="0">
              <a:schemeClr val="tx1">
                <a:lumMod val="25000"/>
                <a:lumOff val="75000"/>
              </a:schemeClr>
            </a:gs>
          </a:gsLst>
          <a:lin ang="5400000" scaled="0"/>
        </a:gradFill>
        <a:round/>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headEnd type="none" w="sm" len="sm"/>
        <a:tailEnd type="none" w="sm" len="sm"/>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800" b="1" kern="1200" cap="all" spc="5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dk1"/>
    </cs:fontRef>
  </cs:wall>
</cs:chartStyle>
</file>

<file path=ppt/charts/style6.xml><?xml version="1.0" encoding="utf-8"?>
<cs:chartStyle xmlns:cs="http://schemas.microsoft.com/office/drawing/2012/chartStyle" xmlns:a="http://schemas.openxmlformats.org/drawingml/2006/main" id="293">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bg1"/>
    </cs:fontRef>
    <cs:spPr>
      <a:solidFill>
        <a:schemeClr val="tx1">
          <a:lumMod val="50000"/>
          <a:lumOff val="50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gradFill flip="none" rotWithShape="1">
        <a:gsLst>
          <a:gs pos="0">
            <a:schemeClr val="phClr"/>
          </a:gs>
          <a:gs pos="75000">
            <a:schemeClr val="phClr">
              <a:lumMod val="60000"/>
              <a:lumOff val="40000"/>
            </a:schemeClr>
          </a:gs>
          <a:gs pos="51000">
            <a:schemeClr val="phClr">
              <a:alpha val="75000"/>
            </a:schemeClr>
          </a:gs>
          <a:gs pos="100000">
            <a:schemeClr val="phClr">
              <a:lumMod val="20000"/>
              <a:lumOff val="80000"/>
              <a:alpha val="15000"/>
            </a:schemeClr>
          </a:gs>
        </a:gsLst>
        <a:lin ang="5400000" scaled="0"/>
      </a:gradFill>
    </cs:spPr>
  </cs:dataPoint>
  <cs:dataPoint3D>
    <cs:lnRef idx="0"/>
    <cs:fillRef idx="0">
      <cs:styleClr val="auto"/>
    </cs:fillRef>
    <cs:effectRef idx="0"/>
    <cs:fontRef idx="minor">
      <a:schemeClr val="tx1"/>
    </cs:fontRef>
    <cs:spPr>
      <a:gradFill>
        <a:gsLst>
          <a:gs pos="100000">
            <a:schemeClr val="phClr">
              <a:alpha val="0"/>
            </a:schemeClr>
          </a:gs>
          <a:gs pos="50000">
            <a:schemeClr val="phClr"/>
          </a:gs>
        </a:gsLst>
        <a:lin ang="5400000" scaled="0"/>
      </a:gradFill>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styleClr val="auto"/>
    </cs:lnRef>
    <cs:fillRef idx="0">
      <cs:styleClr val="auto"/>
    </cs:fillRef>
    <cs:effectRef idx="0"/>
    <cs:fontRef idx="minor">
      <a:schemeClr val="dk1"/>
    </cs:fontRef>
    <cs:spPr>
      <a:gradFill flip="none" rotWithShape="1">
        <a:gsLst>
          <a:gs pos="0">
            <a:schemeClr val="phClr"/>
          </a:gs>
          <a:gs pos="75000">
            <a:schemeClr val="phClr">
              <a:lumMod val="60000"/>
              <a:lumOff val="40000"/>
            </a:schemeClr>
          </a:gs>
          <a:gs pos="51000">
            <a:schemeClr val="phClr">
              <a:alpha val="75000"/>
            </a:schemeClr>
          </a:gs>
          <a:gs pos="100000">
            <a:schemeClr val="phClr">
              <a:lumMod val="20000"/>
              <a:lumOff val="80000"/>
              <a:alpha val="15000"/>
            </a:schemeClr>
          </a:gs>
        </a:gsLst>
        <a:lin ang="5400000" scaled="0"/>
      </a:gradFill>
      <a:ln w="9525" cap="flat" cmpd="sng" algn="ctr">
        <a:solidFill>
          <a:schemeClr val="phClr">
            <a:shade val="95000"/>
          </a:scheme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cap="flat" cmpd="sng" algn="ctr">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tx1"/>
    </cs:fontRef>
    <cs:spPr>
      <a:ln w="9525" cap="flat" cmpd="sng" algn="ctr">
        <a:solidFill>
          <a:schemeClr val="tx1">
            <a:lumMod val="5000"/>
            <a:lumOff val="9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headEnd type="none" w="sm" len="sm"/>
        <a:tailEnd type="none" w="sm" len="sm"/>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200" b="1" kern="1200" cap="all" spc="5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7.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10">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bg1"/>
    </cs:fontRef>
    <cs:spPr>
      <a:solidFill>
        <a:schemeClr val="tx1">
          <a:lumMod val="50000"/>
          <a:lumOff val="50000"/>
        </a:schemeClr>
      </a:solidFill>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gradFill flip="none" rotWithShape="1">
        <a:gsLst>
          <a:gs pos="0">
            <a:schemeClr val="phClr"/>
          </a:gs>
          <a:gs pos="75000">
            <a:schemeClr val="phClr">
              <a:lumMod val="60000"/>
              <a:lumOff val="40000"/>
            </a:schemeClr>
          </a:gs>
          <a:gs pos="51000">
            <a:schemeClr val="phClr">
              <a:alpha val="75000"/>
            </a:schemeClr>
          </a:gs>
          <a:gs pos="100000">
            <a:schemeClr val="phClr">
              <a:lumMod val="20000"/>
              <a:lumOff val="80000"/>
              <a:alpha val="15000"/>
            </a:schemeClr>
          </a:gs>
        </a:gsLst>
        <a:lin ang="5400000" scaled="0"/>
      </a:gradFill>
    </cs:spPr>
  </cs:dataPoint>
  <cs:dataPoint3D>
    <cs:lnRef idx="0"/>
    <cs:fillRef idx="0">
      <cs:styleClr val="auto"/>
    </cs:fillRef>
    <cs:effectRef idx="0"/>
    <cs:fontRef idx="minor">
      <a:schemeClr val="dk1"/>
    </cs:fontRef>
    <cs:spPr>
      <a:gradFill flip="none" rotWithShape="1">
        <a:gsLst>
          <a:gs pos="0">
            <a:schemeClr val="phClr"/>
          </a:gs>
          <a:gs pos="75000">
            <a:schemeClr val="phClr">
              <a:lumMod val="60000"/>
              <a:lumOff val="40000"/>
            </a:schemeClr>
          </a:gs>
          <a:gs pos="51000">
            <a:schemeClr val="phClr">
              <a:alpha val="75000"/>
            </a:schemeClr>
          </a:gs>
          <a:gs pos="100000">
            <a:schemeClr val="phClr">
              <a:lumMod val="20000"/>
              <a:lumOff val="80000"/>
              <a:alpha val="15000"/>
            </a:schemeClr>
          </a:gs>
        </a:gsLst>
        <a:lin ang="5400000" scaled="0"/>
      </a:gradFill>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styleClr val="auto"/>
    </cs:lnRef>
    <cs:fillRef idx="0">
      <cs:styleClr val="auto"/>
    </cs:fillRef>
    <cs:effectRef idx="0"/>
    <cs:fontRef idx="minor">
      <a:schemeClr val="dk1"/>
    </cs:fontRef>
    <cs:spPr>
      <a:gradFill flip="none" rotWithShape="1">
        <a:gsLst>
          <a:gs pos="0">
            <a:schemeClr val="phClr"/>
          </a:gs>
          <a:gs pos="75000">
            <a:schemeClr val="phClr">
              <a:lumMod val="60000"/>
              <a:lumOff val="40000"/>
            </a:schemeClr>
          </a:gs>
          <a:gs pos="51000">
            <a:schemeClr val="phClr">
              <a:alpha val="75000"/>
            </a:schemeClr>
          </a:gs>
          <a:gs pos="100000">
            <a:schemeClr val="phClr">
              <a:lumMod val="20000"/>
              <a:lumOff val="80000"/>
              <a:alpha val="15000"/>
            </a:schemeClr>
          </a:gs>
        </a:gsLst>
        <a:lin ang="5400000" scaled="0"/>
      </a:gradFill>
      <a:ln w="9525" cap="flat" cmpd="sng" algn="ctr">
        <a:solidFill>
          <a:schemeClr val="phClr">
            <a:shade val="95000"/>
          </a:scheme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cap="flat" cmpd="sng" algn="ctr">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tx1">
                <a:lumMod val="5000"/>
                <a:lumOff val="95000"/>
              </a:schemeClr>
            </a:gs>
            <a:gs pos="0">
              <a:schemeClr val="tx1">
                <a:lumMod val="25000"/>
                <a:lumOff val="75000"/>
              </a:schemeClr>
            </a:gs>
          </a:gsLst>
          <a:lin ang="5400000" scaled="0"/>
        </a:gradFill>
        <a:round/>
      </a:ln>
    </cs:spPr>
  </cs:gridlineMajor>
  <cs:gridlineMinor>
    <cs:lnRef idx="0"/>
    <cs:fillRef idx="0"/>
    <cs:effectRef idx="0"/>
    <cs:fontRef idx="minor">
      <a:schemeClr val="dk1"/>
    </cs:fontRef>
    <cs:spPr>
      <a:ln w="9525" cap="flat" cmpd="sng" algn="ctr">
        <a:gradFill>
          <a:gsLst>
            <a:gs pos="100000">
              <a:schemeClr val="tx1">
                <a:lumMod val="5000"/>
                <a:lumOff val="95000"/>
              </a:schemeClr>
            </a:gs>
            <a:gs pos="0">
              <a:schemeClr val="tx1">
                <a:lumMod val="25000"/>
                <a:lumOff val="75000"/>
              </a:schemeClr>
            </a:gs>
          </a:gsLst>
          <a:lin ang="5400000" scaled="0"/>
        </a:gradFill>
        <a:round/>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headEnd type="none" w="sm" len="sm"/>
        <a:tailEnd type="none" w="sm" len="sm"/>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800" b="1" kern="1200" cap="all" spc="5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dk1"/>
    </cs:fontRef>
  </cs:wall>
</cs:chartStyle>
</file>

<file path=ppt/charts/style9.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extLst>
      <p:ext uri="{BB962C8B-B14F-4D97-AF65-F5344CB8AC3E}">
        <p14:creationId xmlns:p14="http://schemas.microsoft.com/office/powerpoint/2010/main" val="2017792826"/>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Google Shape;181;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2" name="Google Shape;182;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0709251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4" name="Google Shape;264;g35f391192_0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5" name="Google Shape;265;g35f391192_0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8154001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4" name="Google Shape;264;g35f391192_0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5" name="Google Shape;265;g35f391192_0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5524409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4" name="Google Shape;264;g35f391192_0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5" name="Google Shape;265;g35f391192_0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1124354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4" name="Google Shape;264;g35f391192_0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5" name="Google Shape;265;g35f391192_0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4255428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4" name="Google Shape;264;g35f391192_0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5" name="Google Shape;265;g35f391192_0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75085131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4" name="Google Shape;264;g35f391192_0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5" name="Google Shape;265;g35f391192_0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107198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8"/>
        <p:cNvGrpSpPr/>
        <p:nvPr/>
      </p:nvGrpSpPr>
      <p:grpSpPr>
        <a:xfrm>
          <a:off x="0" y="0"/>
          <a:ext cx="0" cy="0"/>
          <a:chOff x="0" y="0"/>
          <a:chExt cx="0" cy="0"/>
        </a:xfrm>
      </p:grpSpPr>
      <p:sp>
        <p:nvSpPr>
          <p:cNvPr id="499" name="Google Shape;499;g35ed75ccf_0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00" name="Google Shape;500;g35ed75ccf_0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5582046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4" name="Google Shape;264;g35f391192_0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5" name="Google Shape;265;g35f391192_0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26563820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4" name="Google Shape;264;g35f391192_0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5" name="Google Shape;265;g35f391192_0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786520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4"/>
        <p:cNvGrpSpPr/>
        <p:nvPr/>
      </p:nvGrpSpPr>
      <p:grpSpPr>
        <a:xfrm>
          <a:off x="0" y="0"/>
          <a:ext cx="0" cy="0"/>
          <a:chOff x="0" y="0"/>
          <a:chExt cx="0" cy="0"/>
        </a:xfrm>
      </p:grpSpPr>
      <p:sp>
        <p:nvSpPr>
          <p:cNvPr id="245" name="Google Shape;245;g35ed75ccf_0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6" name="Google Shape;246;g35ed75ccf_0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6187548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4" name="Google Shape;264;g35f391192_0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5" name="Google Shape;265;g35f391192_0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3451304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4" name="Google Shape;264;g35f391192_0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5" name="Google Shape;265;g35f391192_0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8644020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4" name="Google Shape;264;g35f391192_0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5" name="Google Shape;265;g35f391192_0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42399795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4" name="Google Shape;264;g35f391192_0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5" name="Google Shape;265;g35f391192_0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6800657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4" name="Google Shape;264;g35f391192_0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5" name="Google Shape;265;g35f391192_0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4064692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vmlDrawing" Target="../drawings/vmlDrawing1.vml"/><Relationship Id="rId4" Type="http://schemas.openxmlformats.org/officeDocument/2006/relationships/image" Target="../media/image1.wmf"/></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9"/>
        <p:cNvGrpSpPr/>
        <p:nvPr/>
      </p:nvGrpSpPr>
      <p:grpSpPr>
        <a:xfrm>
          <a:off x="0" y="0"/>
          <a:ext cx="0" cy="0"/>
          <a:chOff x="0" y="0"/>
          <a:chExt cx="0" cy="0"/>
        </a:xfrm>
      </p:grpSpPr>
      <p:sp>
        <p:nvSpPr>
          <p:cNvPr id="10" name="Google Shape;10;p2"/>
          <p:cNvSpPr/>
          <p:nvPr/>
        </p:nvSpPr>
        <p:spPr>
          <a:xfrm>
            <a:off x="7544483" y="657775"/>
            <a:ext cx="1299300" cy="432900"/>
          </a:xfrm>
          <a:prstGeom prst="triangle">
            <a:avLst>
              <a:gd name="adj" fmla="val 32425"/>
            </a:avLst>
          </a:prstGeom>
          <a:solidFill>
            <a:srgbClr val="26324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Arvo"/>
              <a:ea typeface="Arvo"/>
              <a:cs typeface="Arvo"/>
              <a:sym typeface="Arvo"/>
            </a:endParaRPr>
          </a:p>
        </p:txBody>
      </p:sp>
      <p:grpSp>
        <p:nvGrpSpPr>
          <p:cNvPr id="11" name="Google Shape;11;p2"/>
          <p:cNvGrpSpPr/>
          <p:nvPr/>
        </p:nvGrpSpPr>
        <p:grpSpPr>
          <a:xfrm>
            <a:off x="0" y="-7088"/>
            <a:ext cx="8661398" cy="5150588"/>
            <a:chOff x="0" y="-7088"/>
            <a:chExt cx="8661398" cy="5150588"/>
          </a:xfrm>
        </p:grpSpPr>
        <p:sp>
          <p:nvSpPr>
            <p:cNvPr id="12" name="Google Shape;12;p2"/>
            <p:cNvSpPr/>
            <p:nvPr/>
          </p:nvSpPr>
          <p:spPr>
            <a:xfrm>
              <a:off x="0" y="0"/>
              <a:ext cx="3525000" cy="5143500"/>
            </a:xfrm>
            <a:prstGeom prst="rect">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3" name="Google Shape;13;p2"/>
            <p:cNvSpPr/>
            <p:nvPr/>
          </p:nvSpPr>
          <p:spPr>
            <a:xfrm rot="10800000" flipH="1">
              <a:off x="3517898" y="-7088"/>
              <a:ext cx="5143500" cy="5143500"/>
            </a:xfrm>
            <a:prstGeom prst="rtTriangle">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Arvo"/>
                <a:ea typeface="Arvo"/>
                <a:cs typeface="Arvo"/>
                <a:sym typeface="Arvo"/>
              </a:endParaRPr>
            </a:p>
          </p:txBody>
        </p:sp>
      </p:grpSp>
      <p:grpSp>
        <p:nvGrpSpPr>
          <p:cNvPr id="14" name="Google Shape;14;p2"/>
          <p:cNvGrpSpPr/>
          <p:nvPr/>
        </p:nvGrpSpPr>
        <p:grpSpPr>
          <a:xfrm rot="10800000" flipH="1">
            <a:off x="1" y="1090763"/>
            <a:ext cx="8847502" cy="2961975"/>
            <a:chOff x="-8178042" y="-4493254"/>
            <a:chExt cx="19483598" cy="6522736"/>
          </a:xfrm>
        </p:grpSpPr>
        <p:sp>
          <p:nvSpPr>
            <p:cNvPr id="15" name="Google Shape;15;p2"/>
            <p:cNvSpPr/>
            <p:nvPr/>
          </p:nvSpPr>
          <p:spPr>
            <a:xfrm>
              <a:off x="-8178042" y="-4493118"/>
              <a:ext cx="12968400" cy="6522600"/>
            </a:xfrm>
            <a:prstGeom prst="rect">
              <a:avLst/>
            </a:prstGeom>
            <a:solidFill>
              <a:srgbClr val="3F53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Arvo"/>
                <a:ea typeface="Arvo"/>
                <a:cs typeface="Arvo"/>
                <a:sym typeface="Arvo"/>
              </a:endParaRPr>
            </a:p>
          </p:txBody>
        </p:sp>
        <p:sp>
          <p:nvSpPr>
            <p:cNvPr id="16" name="Google Shape;16;p2"/>
            <p:cNvSpPr/>
            <p:nvPr/>
          </p:nvSpPr>
          <p:spPr>
            <a:xfrm>
              <a:off x="4782955" y="-4493254"/>
              <a:ext cx="6522600" cy="6522600"/>
            </a:xfrm>
            <a:prstGeom prst="rtTriangle">
              <a:avLst/>
            </a:prstGeom>
            <a:solidFill>
              <a:srgbClr val="3F53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Arvo"/>
                <a:ea typeface="Arvo"/>
                <a:cs typeface="Arvo"/>
                <a:sym typeface="Arvo"/>
              </a:endParaRPr>
            </a:p>
          </p:txBody>
        </p:sp>
      </p:grpSp>
      <p:grpSp>
        <p:nvGrpSpPr>
          <p:cNvPr id="17" name="Google Shape;17;p2"/>
          <p:cNvGrpSpPr/>
          <p:nvPr/>
        </p:nvGrpSpPr>
        <p:grpSpPr>
          <a:xfrm>
            <a:off x="3677236" y="4278349"/>
            <a:ext cx="5480829" cy="432996"/>
            <a:chOff x="5582265" y="4646738"/>
            <a:chExt cx="5480829" cy="432996"/>
          </a:xfrm>
        </p:grpSpPr>
        <p:sp>
          <p:nvSpPr>
            <p:cNvPr id="18" name="Google Shape;18;p2"/>
            <p:cNvSpPr/>
            <p:nvPr/>
          </p:nvSpPr>
          <p:spPr>
            <a:xfrm rot="10800000">
              <a:off x="5582265" y="4948334"/>
              <a:ext cx="394200" cy="131400"/>
            </a:xfrm>
            <a:prstGeom prst="triangle">
              <a:avLst>
                <a:gd name="adj" fmla="val 32425"/>
              </a:avLst>
            </a:prstGeom>
            <a:solidFill>
              <a:srgbClr val="D26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19" name="Google Shape;19;p2"/>
            <p:cNvGrpSpPr/>
            <p:nvPr/>
          </p:nvGrpSpPr>
          <p:grpSpPr>
            <a:xfrm flipH="1">
              <a:off x="5585232" y="4646738"/>
              <a:ext cx="5477861" cy="304551"/>
              <a:chOff x="-24158748" y="330075"/>
              <a:chExt cx="30568423" cy="1699506"/>
            </a:xfrm>
          </p:grpSpPr>
          <p:sp>
            <p:nvSpPr>
              <p:cNvPr id="20" name="Google Shape;20;p2"/>
              <p:cNvSpPr/>
              <p:nvPr/>
            </p:nvSpPr>
            <p:spPr>
              <a:xfrm>
                <a:off x="-24158748" y="330081"/>
                <a:ext cx="28908000" cy="1699500"/>
              </a:xfrm>
              <a:prstGeom prst="rect">
                <a:avLst/>
              </a:prstGeom>
              <a:solidFill>
                <a:srgbClr val="FF9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1" name="Google Shape;21;p2"/>
              <p:cNvSpPr/>
              <p:nvPr/>
            </p:nvSpPr>
            <p:spPr>
              <a:xfrm>
                <a:off x="4710175" y="330075"/>
                <a:ext cx="1699500" cy="1699500"/>
              </a:xfrm>
              <a:prstGeom prst="rtTriangle">
                <a:avLst/>
              </a:prstGeom>
              <a:solidFill>
                <a:srgbClr val="FF9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sp>
        <p:nvSpPr>
          <p:cNvPr id="22" name="Google Shape;22;p2"/>
          <p:cNvSpPr txBox="1">
            <a:spLocks noGrp="1"/>
          </p:cNvSpPr>
          <p:nvPr>
            <p:ph type="ctrTitle"/>
          </p:nvPr>
        </p:nvSpPr>
        <p:spPr>
          <a:xfrm>
            <a:off x="685800" y="1090750"/>
            <a:ext cx="5367900" cy="2961900"/>
          </a:xfrm>
          <a:prstGeom prst="rect">
            <a:avLst/>
          </a:prstGeom>
        </p:spPr>
        <p:txBody>
          <a:bodyPr spcFirstLastPara="1" wrap="square" lIns="91425" tIns="91425" rIns="91425" bIns="91425" anchor="ctr" anchorCtr="0"/>
          <a:lstStyle>
            <a:lvl1pPr lvl="0">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 2 columns" type="twoColTx">
  <p:cSld name="TITLE_AND_TWO_COLUMNS">
    <p:spTree>
      <p:nvGrpSpPr>
        <p:cNvPr id="1" name="Shape 81"/>
        <p:cNvGrpSpPr/>
        <p:nvPr/>
      </p:nvGrpSpPr>
      <p:grpSpPr>
        <a:xfrm>
          <a:off x="0" y="0"/>
          <a:ext cx="0" cy="0"/>
          <a:chOff x="0" y="0"/>
          <a:chExt cx="0" cy="0"/>
        </a:xfrm>
      </p:grpSpPr>
      <p:grpSp>
        <p:nvGrpSpPr>
          <p:cNvPr id="82" name="Google Shape;82;p6"/>
          <p:cNvGrpSpPr/>
          <p:nvPr/>
        </p:nvGrpSpPr>
        <p:grpSpPr>
          <a:xfrm>
            <a:off x="-4" y="40"/>
            <a:ext cx="7072430" cy="1327315"/>
            <a:chOff x="-4" y="40"/>
            <a:chExt cx="7072430" cy="1327315"/>
          </a:xfrm>
        </p:grpSpPr>
        <p:sp>
          <p:nvSpPr>
            <p:cNvPr id="83" name="Google Shape;83;p6"/>
            <p:cNvSpPr/>
            <p:nvPr/>
          </p:nvSpPr>
          <p:spPr>
            <a:xfrm>
              <a:off x="6292649" y="126425"/>
              <a:ext cx="779700" cy="259800"/>
            </a:xfrm>
            <a:prstGeom prst="triangle">
              <a:avLst>
                <a:gd name="adj" fmla="val 32425"/>
              </a:avLst>
            </a:prstGeom>
            <a:solidFill>
              <a:srgbClr val="26324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Arvo"/>
                <a:ea typeface="Arvo"/>
                <a:cs typeface="Arvo"/>
                <a:sym typeface="Arvo"/>
              </a:endParaRPr>
            </a:p>
          </p:txBody>
        </p:sp>
        <p:grpSp>
          <p:nvGrpSpPr>
            <p:cNvPr id="84" name="Google Shape;84;p6"/>
            <p:cNvGrpSpPr/>
            <p:nvPr/>
          </p:nvGrpSpPr>
          <p:grpSpPr>
            <a:xfrm rot="10800000" flipH="1">
              <a:off x="3" y="40"/>
              <a:ext cx="6756168" cy="1327315"/>
              <a:chOff x="-2168138" y="330075"/>
              <a:chExt cx="8650663" cy="1699506"/>
            </a:xfrm>
          </p:grpSpPr>
          <p:sp>
            <p:nvSpPr>
              <p:cNvPr id="85" name="Google Shape;85;p6"/>
              <p:cNvSpPr/>
              <p:nvPr/>
            </p:nvSpPr>
            <p:spPr>
              <a:xfrm>
                <a:off x="-2168138" y="330081"/>
                <a:ext cx="6958200" cy="1699500"/>
              </a:xfrm>
              <a:prstGeom prst="rect">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Arvo"/>
                  <a:ea typeface="Arvo"/>
                  <a:cs typeface="Arvo"/>
                  <a:sym typeface="Arvo"/>
                </a:endParaRPr>
              </a:p>
            </p:txBody>
          </p:sp>
          <p:sp>
            <p:nvSpPr>
              <p:cNvPr id="86" name="Google Shape;86;p6"/>
              <p:cNvSpPr/>
              <p:nvPr/>
            </p:nvSpPr>
            <p:spPr>
              <a:xfrm>
                <a:off x="4783025" y="330075"/>
                <a:ext cx="1699500" cy="1699500"/>
              </a:xfrm>
              <a:prstGeom prst="rtTriangle">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Arvo"/>
                  <a:ea typeface="Arvo"/>
                  <a:cs typeface="Arvo"/>
                  <a:sym typeface="Arvo"/>
                </a:endParaRPr>
              </a:p>
            </p:txBody>
          </p:sp>
        </p:grpSp>
        <p:grpSp>
          <p:nvGrpSpPr>
            <p:cNvPr id="87" name="Google Shape;87;p6"/>
            <p:cNvGrpSpPr/>
            <p:nvPr/>
          </p:nvGrpSpPr>
          <p:grpSpPr>
            <a:xfrm rot="10800000" flipH="1">
              <a:off x="-4" y="381007"/>
              <a:ext cx="7072430" cy="771744"/>
              <a:chOff x="-9092084" y="330075"/>
              <a:chExt cx="15574609" cy="1699501"/>
            </a:xfrm>
          </p:grpSpPr>
          <p:sp>
            <p:nvSpPr>
              <p:cNvPr id="88" name="Google Shape;88;p6"/>
              <p:cNvSpPr/>
              <p:nvPr/>
            </p:nvSpPr>
            <p:spPr>
              <a:xfrm>
                <a:off x="-9092084" y="330076"/>
                <a:ext cx="13882200" cy="1699500"/>
              </a:xfrm>
              <a:prstGeom prst="rect">
                <a:avLst/>
              </a:prstGeom>
              <a:solidFill>
                <a:srgbClr val="3F53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Arvo"/>
                  <a:ea typeface="Arvo"/>
                  <a:cs typeface="Arvo"/>
                  <a:sym typeface="Arvo"/>
                </a:endParaRPr>
              </a:p>
            </p:txBody>
          </p:sp>
          <p:sp>
            <p:nvSpPr>
              <p:cNvPr id="89" name="Google Shape;89;p6"/>
              <p:cNvSpPr/>
              <p:nvPr/>
            </p:nvSpPr>
            <p:spPr>
              <a:xfrm>
                <a:off x="4783025" y="330075"/>
                <a:ext cx="1699500" cy="1699500"/>
              </a:xfrm>
              <a:prstGeom prst="rtTriangle">
                <a:avLst/>
              </a:prstGeom>
              <a:solidFill>
                <a:srgbClr val="3F53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Arvo"/>
                  <a:ea typeface="Arvo"/>
                  <a:cs typeface="Arvo"/>
                  <a:sym typeface="Arvo"/>
                </a:endParaRPr>
              </a:p>
            </p:txBody>
          </p:sp>
        </p:grpSp>
      </p:grpSp>
      <p:grpSp>
        <p:nvGrpSpPr>
          <p:cNvPr id="90" name="Google Shape;90;p6"/>
          <p:cNvGrpSpPr/>
          <p:nvPr/>
        </p:nvGrpSpPr>
        <p:grpSpPr>
          <a:xfrm>
            <a:off x="6946842" y="4472723"/>
            <a:ext cx="2202830" cy="670795"/>
            <a:chOff x="5575242" y="4472723"/>
            <a:chExt cx="2202830" cy="670795"/>
          </a:xfrm>
        </p:grpSpPr>
        <p:sp>
          <p:nvSpPr>
            <p:cNvPr id="91" name="Google Shape;91;p6"/>
            <p:cNvSpPr/>
            <p:nvPr/>
          </p:nvSpPr>
          <p:spPr>
            <a:xfrm rot="10800000">
              <a:off x="5575242" y="4948334"/>
              <a:ext cx="394200" cy="131400"/>
            </a:xfrm>
            <a:prstGeom prst="triangle">
              <a:avLst>
                <a:gd name="adj" fmla="val 32425"/>
              </a:avLst>
            </a:prstGeom>
            <a:solidFill>
              <a:srgbClr val="D26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92" name="Google Shape;92;p6"/>
            <p:cNvGrpSpPr/>
            <p:nvPr/>
          </p:nvGrpSpPr>
          <p:grpSpPr>
            <a:xfrm flipH="1">
              <a:off x="5734850" y="4472723"/>
              <a:ext cx="2040837" cy="670795"/>
              <a:chOff x="1297954" y="330075"/>
              <a:chExt cx="5169293" cy="1699506"/>
            </a:xfrm>
          </p:grpSpPr>
          <p:sp>
            <p:nvSpPr>
              <p:cNvPr id="93" name="Google Shape;93;p6"/>
              <p:cNvSpPr/>
              <p:nvPr/>
            </p:nvSpPr>
            <p:spPr>
              <a:xfrm>
                <a:off x="1297954" y="330081"/>
                <a:ext cx="3476700" cy="1699500"/>
              </a:xfrm>
              <a:prstGeom prst="rect">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4" name="Google Shape;94;p6"/>
              <p:cNvSpPr/>
              <p:nvPr/>
            </p:nvSpPr>
            <p:spPr>
              <a:xfrm>
                <a:off x="4767747" y="330075"/>
                <a:ext cx="1699500" cy="1699500"/>
              </a:xfrm>
              <a:prstGeom prst="rtTriangle">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95" name="Google Shape;95;p6"/>
            <p:cNvGrpSpPr/>
            <p:nvPr/>
          </p:nvGrpSpPr>
          <p:grpSpPr>
            <a:xfrm flipH="1">
              <a:off x="5578209" y="4646738"/>
              <a:ext cx="2199863" cy="304563"/>
              <a:chOff x="-5827153" y="330075"/>
              <a:chExt cx="12276019" cy="1699569"/>
            </a:xfrm>
          </p:grpSpPr>
          <p:sp>
            <p:nvSpPr>
              <p:cNvPr id="96" name="Google Shape;96;p6"/>
              <p:cNvSpPr/>
              <p:nvPr/>
            </p:nvSpPr>
            <p:spPr>
              <a:xfrm>
                <a:off x="-5827153" y="330144"/>
                <a:ext cx="10612200" cy="1699500"/>
              </a:xfrm>
              <a:prstGeom prst="rect">
                <a:avLst/>
              </a:prstGeom>
              <a:solidFill>
                <a:srgbClr val="FF9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97" name="Google Shape;97;p6"/>
              <p:cNvSpPr/>
              <p:nvPr/>
            </p:nvSpPr>
            <p:spPr>
              <a:xfrm>
                <a:off x="4749366" y="330075"/>
                <a:ext cx="1699500" cy="1699500"/>
              </a:xfrm>
              <a:prstGeom prst="rtTriangle">
                <a:avLst/>
              </a:prstGeom>
              <a:solidFill>
                <a:srgbClr val="FF9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sp>
        <p:nvSpPr>
          <p:cNvPr id="98" name="Google Shape;98;p6"/>
          <p:cNvSpPr txBox="1">
            <a:spLocks noGrp="1"/>
          </p:cNvSpPr>
          <p:nvPr>
            <p:ph type="title"/>
          </p:nvPr>
        </p:nvSpPr>
        <p:spPr>
          <a:xfrm>
            <a:off x="814275" y="392575"/>
            <a:ext cx="5258400" cy="766200"/>
          </a:xfrm>
          <a:prstGeom prst="rect">
            <a:avLst/>
          </a:prstGeom>
        </p:spPr>
        <p:txBody>
          <a:bodyPr spcFirstLastPara="1" wrap="square" lIns="91425" tIns="91425" rIns="91425" bIns="91425" anchor="ctr" anchorCtr="0"/>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endParaRPr/>
          </a:p>
        </p:txBody>
      </p:sp>
      <p:sp>
        <p:nvSpPr>
          <p:cNvPr id="99" name="Google Shape;99;p6"/>
          <p:cNvSpPr txBox="1">
            <a:spLocks noGrp="1"/>
          </p:cNvSpPr>
          <p:nvPr>
            <p:ph type="body" idx="1"/>
          </p:nvPr>
        </p:nvSpPr>
        <p:spPr>
          <a:xfrm>
            <a:off x="814275" y="1537988"/>
            <a:ext cx="3378300" cy="2724300"/>
          </a:xfrm>
          <a:prstGeom prst="rect">
            <a:avLst/>
          </a:prstGeom>
        </p:spPr>
        <p:txBody>
          <a:bodyPr spcFirstLastPara="1" wrap="square" lIns="91425" tIns="91425" rIns="91425" bIns="91425" anchor="t" anchorCtr="0"/>
          <a:lstStyle>
            <a:lvl1pPr marL="457200" lvl="0" indent="-355600">
              <a:spcBef>
                <a:spcPts val="600"/>
              </a:spcBef>
              <a:spcAft>
                <a:spcPts val="0"/>
              </a:spcAft>
              <a:buSzPts val="2000"/>
              <a:buChar char="▰"/>
              <a:defRPr sz="2000"/>
            </a:lvl1pPr>
            <a:lvl2pPr marL="914400" lvl="1" indent="-355600">
              <a:spcBef>
                <a:spcPts val="1000"/>
              </a:spcBef>
              <a:spcAft>
                <a:spcPts val="0"/>
              </a:spcAft>
              <a:buSzPts val="2000"/>
              <a:buChar char="▻"/>
              <a:defRPr sz="2000"/>
            </a:lvl2pPr>
            <a:lvl3pPr marL="1371600" lvl="2" indent="-355600">
              <a:spcBef>
                <a:spcPts val="1000"/>
              </a:spcBef>
              <a:spcAft>
                <a:spcPts val="0"/>
              </a:spcAft>
              <a:buSzPts val="2000"/>
              <a:buChar char="▻"/>
              <a:defRPr sz="2000"/>
            </a:lvl3pPr>
            <a:lvl4pPr marL="1828800" lvl="3" indent="-355600">
              <a:spcBef>
                <a:spcPts val="1000"/>
              </a:spcBef>
              <a:spcAft>
                <a:spcPts val="0"/>
              </a:spcAft>
              <a:buSzPts val="2000"/>
              <a:buChar char="▻"/>
              <a:defRPr sz="2000"/>
            </a:lvl4pPr>
            <a:lvl5pPr marL="2286000" lvl="4" indent="-355600">
              <a:spcBef>
                <a:spcPts val="1000"/>
              </a:spcBef>
              <a:spcAft>
                <a:spcPts val="0"/>
              </a:spcAft>
              <a:buSzPts val="2000"/>
              <a:buChar char="▻"/>
              <a:defRPr sz="2000"/>
            </a:lvl5pPr>
            <a:lvl6pPr marL="2743200" lvl="5" indent="-355600">
              <a:spcBef>
                <a:spcPts val="1000"/>
              </a:spcBef>
              <a:spcAft>
                <a:spcPts val="0"/>
              </a:spcAft>
              <a:buSzPts val="2000"/>
              <a:buChar char="▻"/>
              <a:defRPr sz="2000"/>
            </a:lvl6pPr>
            <a:lvl7pPr marL="3200400" lvl="6" indent="-355600">
              <a:spcBef>
                <a:spcPts val="1000"/>
              </a:spcBef>
              <a:spcAft>
                <a:spcPts val="0"/>
              </a:spcAft>
              <a:buSzPts val="2000"/>
              <a:buChar char="▻"/>
              <a:defRPr sz="2000"/>
            </a:lvl7pPr>
            <a:lvl8pPr marL="3657600" lvl="7" indent="-355600">
              <a:spcBef>
                <a:spcPts val="1000"/>
              </a:spcBef>
              <a:spcAft>
                <a:spcPts val="0"/>
              </a:spcAft>
              <a:buSzPts val="2000"/>
              <a:buChar char="▻"/>
              <a:defRPr sz="2000"/>
            </a:lvl8pPr>
            <a:lvl9pPr marL="4114800" lvl="8" indent="-355600">
              <a:spcBef>
                <a:spcPts val="1000"/>
              </a:spcBef>
              <a:spcAft>
                <a:spcPts val="1000"/>
              </a:spcAft>
              <a:buSzPts val="2000"/>
              <a:buChar char="▻"/>
              <a:defRPr sz="2000"/>
            </a:lvl9pPr>
          </a:lstStyle>
          <a:p>
            <a:endParaRPr/>
          </a:p>
        </p:txBody>
      </p:sp>
      <p:sp>
        <p:nvSpPr>
          <p:cNvPr id="100" name="Google Shape;100;p6"/>
          <p:cNvSpPr txBox="1">
            <a:spLocks noGrp="1"/>
          </p:cNvSpPr>
          <p:nvPr>
            <p:ph type="body" idx="2"/>
          </p:nvPr>
        </p:nvSpPr>
        <p:spPr>
          <a:xfrm>
            <a:off x="4396123" y="1537988"/>
            <a:ext cx="3378300" cy="2724300"/>
          </a:xfrm>
          <a:prstGeom prst="rect">
            <a:avLst/>
          </a:prstGeom>
        </p:spPr>
        <p:txBody>
          <a:bodyPr spcFirstLastPara="1" wrap="square" lIns="91425" tIns="91425" rIns="91425" bIns="91425" anchor="t" anchorCtr="0"/>
          <a:lstStyle>
            <a:lvl1pPr marL="457200" lvl="0" indent="-355600">
              <a:spcBef>
                <a:spcPts val="600"/>
              </a:spcBef>
              <a:spcAft>
                <a:spcPts val="0"/>
              </a:spcAft>
              <a:buSzPts val="2000"/>
              <a:buChar char="▰"/>
              <a:defRPr sz="2000"/>
            </a:lvl1pPr>
            <a:lvl2pPr marL="914400" lvl="1" indent="-355600">
              <a:spcBef>
                <a:spcPts val="1000"/>
              </a:spcBef>
              <a:spcAft>
                <a:spcPts val="0"/>
              </a:spcAft>
              <a:buSzPts val="2000"/>
              <a:buChar char="▻"/>
              <a:defRPr sz="2000"/>
            </a:lvl2pPr>
            <a:lvl3pPr marL="1371600" lvl="2" indent="-355600">
              <a:spcBef>
                <a:spcPts val="1000"/>
              </a:spcBef>
              <a:spcAft>
                <a:spcPts val="0"/>
              </a:spcAft>
              <a:buSzPts val="2000"/>
              <a:buChar char="▻"/>
              <a:defRPr sz="2000"/>
            </a:lvl3pPr>
            <a:lvl4pPr marL="1828800" lvl="3" indent="-355600">
              <a:spcBef>
                <a:spcPts val="1000"/>
              </a:spcBef>
              <a:spcAft>
                <a:spcPts val="0"/>
              </a:spcAft>
              <a:buSzPts val="2000"/>
              <a:buChar char="▻"/>
              <a:defRPr sz="2000"/>
            </a:lvl4pPr>
            <a:lvl5pPr marL="2286000" lvl="4" indent="-355600">
              <a:spcBef>
                <a:spcPts val="1000"/>
              </a:spcBef>
              <a:spcAft>
                <a:spcPts val="0"/>
              </a:spcAft>
              <a:buSzPts val="2000"/>
              <a:buChar char="▻"/>
              <a:defRPr sz="2000"/>
            </a:lvl5pPr>
            <a:lvl6pPr marL="2743200" lvl="5" indent="-355600">
              <a:spcBef>
                <a:spcPts val="1000"/>
              </a:spcBef>
              <a:spcAft>
                <a:spcPts val="0"/>
              </a:spcAft>
              <a:buSzPts val="2000"/>
              <a:buChar char="▻"/>
              <a:defRPr sz="2000"/>
            </a:lvl6pPr>
            <a:lvl7pPr marL="3200400" lvl="6" indent="-355600">
              <a:spcBef>
                <a:spcPts val="1000"/>
              </a:spcBef>
              <a:spcAft>
                <a:spcPts val="0"/>
              </a:spcAft>
              <a:buSzPts val="2000"/>
              <a:buChar char="▻"/>
              <a:defRPr sz="2000"/>
            </a:lvl7pPr>
            <a:lvl8pPr marL="3657600" lvl="7" indent="-355600">
              <a:spcBef>
                <a:spcPts val="1000"/>
              </a:spcBef>
              <a:spcAft>
                <a:spcPts val="0"/>
              </a:spcAft>
              <a:buSzPts val="2000"/>
              <a:buChar char="▻"/>
              <a:defRPr sz="2000"/>
            </a:lvl8pPr>
            <a:lvl9pPr marL="4114800" lvl="8" indent="-355600">
              <a:spcBef>
                <a:spcPts val="1000"/>
              </a:spcBef>
              <a:spcAft>
                <a:spcPts val="1000"/>
              </a:spcAft>
              <a:buSzPts val="2000"/>
              <a:buChar char="▻"/>
              <a:defRPr sz="2000"/>
            </a:lvl9pPr>
          </a:lstStyle>
          <a:p>
            <a:endParaRPr/>
          </a:p>
        </p:txBody>
      </p:sp>
      <p:sp>
        <p:nvSpPr>
          <p:cNvPr id="101" name="Google Shape;101;p6"/>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dirty="0"/>
          </a:p>
        </p:txBody>
      </p:sp>
      <p:graphicFrame>
        <p:nvGraphicFramePr>
          <p:cNvPr id="22" name="Object 1"/>
          <p:cNvGraphicFramePr>
            <a:graphicFrameLocks noChangeAspect="1"/>
          </p:cNvGraphicFramePr>
          <p:nvPr userDrawn="1">
            <p:extLst>
              <p:ext uri="{D42A27DB-BD31-4B8C-83A1-F6EECF244321}">
                <p14:modId xmlns:p14="http://schemas.microsoft.com/office/powerpoint/2010/main" val="2945665530"/>
              </p:ext>
            </p:extLst>
          </p:nvPr>
        </p:nvGraphicFramePr>
        <p:xfrm>
          <a:off x="7938675" y="42805"/>
          <a:ext cx="1123743" cy="555675"/>
        </p:xfrm>
        <a:graphic>
          <a:graphicData uri="http://schemas.openxmlformats.org/presentationml/2006/ole">
            <mc:AlternateContent xmlns:mc="http://schemas.openxmlformats.org/markup-compatibility/2006">
              <mc:Choice xmlns:v="urn:schemas-microsoft-com:vml" Requires="v">
                <p:oleObj spid="_x0000_s58388" name="Bitmap Image" r:id="rId3" imgW="1243440" imgH="614520" progId="Paint.Picture">
                  <p:embed/>
                </p:oleObj>
              </mc:Choice>
              <mc:Fallback>
                <p:oleObj name="Bitmap Image" r:id="rId3" imgW="1243440" imgH="614520" progId="Paint.Picture">
                  <p:embed/>
                  <p:pic>
                    <p:nvPicPr>
                      <p:cNvPr id="0" name=""/>
                      <p:cNvPicPr>
                        <a:picLocks noChangeAspect="1" noChangeArrowheads="1"/>
                      </p:cNvPicPr>
                      <p:nvPr/>
                    </p:nvPicPr>
                    <p:blipFill>
                      <a:blip r:embed="rId4"/>
                      <a:srcRect/>
                      <a:stretch>
                        <a:fillRect/>
                      </a:stretch>
                    </p:blipFill>
                    <p:spPr bwMode="auto">
                      <a:xfrm>
                        <a:off x="7938675" y="42805"/>
                        <a:ext cx="1123743" cy="555675"/>
                      </a:xfrm>
                      <a:prstGeom prst="rect">
                        <a:avLst/>
                      </a:prstGeom>
                      <a:noFill/>
                      <a:extLst/>
                    </p:spPr>
                  </p:pic>
                </p:oleObj>
              </mc:Fallback>
            </mc:AlternateContent>
          </a:graphicData>
        </a:graphic>
      </p:graphicFrame>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62"/>
        <p:cNvGrpSpPr/>
        <p:nvPr/>
      </p:nvGrpSpPr>
      <p:grpSpPr>
        <a:xfrm>
          <a:off x="0" y="0"/>
          <a:ext cx="0" cy="0"/>
          <a:chOff x="0" y="0"/>
          <a:chExt cx="0" cy="0"/>
        </a:xfrm>
      </p:grpSpPr>
      <p:sp>
        <p:nvSpPr>
          <p:cNvPr id="163" name="Google Shape;163;p10"/>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dirty="0"/>
          </a:p>
        </p:txBody>
      </p:sp>
      <p:grpSp>
        <p:nvGrpSpPr>
          <p:cNvPr id="164" name="Google Shape;164;p10"/>
          <p:cNvGrpSpPr/>
          <p:nvPr/>
        </p:nvGrpSpPr>
        <p:grpSpPr>
          <a:xfrm>
            <a:off x="6946842" y="4472723"/>
            <a:ext cx="2202830" cy="670795"/>
            <a:chOff x="5575242" y="4472723"/>
            <a:chExt cx="2202830" cy="670795"/>
          </a:xfrm>
        </p:grpSpPr>
        <p:sp>
          <p:nvSpPr>
            <p:cNvPr id="165" name="Google Shape;165;p10"/>
            <p:cNvSpPr/>
            <p:nvPr/>
          </p:nvSpPr>
          <p:spPr>
            <a:xfrm rot="10800000">
              <a:off x="5575242" y="4948334"/>
              <a:ext cx="394200" cy="131400"/>
            </a:xfrm>
            <a:prstGeom prst="triangle">
              <a:avLst>
                <a:gd name="adj" fmla="val 32425"/>
              </a:avLst>
            </a:prstGeom>
            <a:solidFill>
              <a:srgbClr val="D26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166" name="Google Shape;166;p10"/>
            <p:cNvGrpSpPr/>
            <p:nvPr/>
          </p:nvGrpSpPr>
          <p:grpSpPr>
            <a:xfrm flipH="1">
              <a:off x="5734850" y="4472723"/>
              <a:ext cx="2040837" cy="670795"/>
              <a:chOff x="1297954" y="330075"/>
              <a:chExt cx="5169293" cy="1699506"/>
            </a:xfrm>
          </p:grpSpPr>
          <p:sp>
            <p:nvSpPr>
              <p:cNvPr id="167" name="Google Shape;167;p10"/>
              <p:cNvSpPr/>
              <p:nvPr/>
            </p:nvSpPr>
            <p:spPr>
              <a:xfrm>
                <a:off x="1297954" y="330081"/>
                <a:ext cx="3476700" cy="1699500"/>
              </a:xfrm>
              <a:prstGeom prst="rect">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68" name="Google Shape;168;p10"/>
              <p:cNvSpPr/>
              <p:nvPr/>
            </p:nvSpPr>
            <p:spPr>
              <a:xfrm>
                <a:off x="4767747" y="330075"/>
                <a:ext cx="1699500" cy="1699500"/>
              </a:xfrm>
              <a:prstGeom prst="rtTriangle">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169" name="Google Shape;169;p10"/>
            <p:cNvGrpSpPr/>
            <p:nvPr/>
          </p:nvGrpSpPr>
          <p:grpSpPr>
            <a:xfrm flipH="1">
              <a:off x="5578209" y="4646738"/>
              <a:ext cx="2199863" cy="304563"/>
              <a:chOff x="-5827153" y="330075"/>
              <a:chExt cx="12276019" cy="1699569"/>
            </a:xfrm>
          </p:grpSpPr>
          <p:sp>
            <p:nvSpPr>
              <p:cNvPr id="170" name="Google Shape;170;p10"/>
              <p:cNvSpPr/>
              <p:nvPr/>
            </p:nvSpPr>
            <p:spPr>
              <a:xfrm>
                <a:off x="-5827153" y="330144"/>
                <a:ext cx="10612200" cy="1699500"/>
              </a:xfrm>
              <a:prstGeom prst="rect">
                <a:avLst/>
              </a:prstGeom>
              <a:solidFill>
                <a:srgbClr val="FF9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71" name="Google Shape;171;p10"/>
              <p:cNvSpPr/>
              <p:nvPr/>
            </p:nvSpPr>
            <p:spPr>
              <a:xfrm>
                <a:off x="4749366" y="330075"/>
                <a:ext cx="1699500" cy="1699500"/>
              </a:xfrm>
              <a:prstGeom prst="rtTriangle">
                <a:avLst/>
              </a:prstGeom>
              <a:solidFill>
                <a:srgbClr val="FF98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grpSp>
        <p:nvGrpSpPr>
          <p:cNvPr id="172" name="Google Shape;172;p10"/>
          <p:cNvGrpSpPr/>
          <p:nvPr/>
        </p:nvGrpSpPr>
        <p:grpSpPr>
          <a:xfrm rot="10800000">
            <a:off x="-8" y="-2"/>
            <a:ext cx="2202830" cy="670795"/>
            <a:chOff x="5575242" y="4472723"/>
            <a:chExt cx="2202830" cy="670795"/>
          </a:xfrm>
        </p:grpSpPr>
        <p:sp>
          <p:nvSpPr>
            <p:cNvPr id="173" name="Google Shape;173;p10"/>
            <p:cNvSpPr/>
            <p:nvPr/>
          </p:nvSpPr>
          <p:spPr>
            <a:xfrm rot="10800000">
              <a:off x="5575242" y="4948334"/>
              <a:ext cx="394200" cy="131400"/>
            </a:xfrm>
            <a:prstGeom prst="triangle">
              <a:avLst>
                <a:gd name="adj" fmla="val 32425"/>
              </a:avLst>
            </a:prstGeom>
            <a:solidFill>
              <a:srgbClr val="26324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nvGrpSpPr>
            <p:cNvPr id="174" name="Google Shape;174;p10"/>
            <p:cNvGrpSpPr/>
            <p:nvPr/>
          </p:nvGrpSpPr>
          <p:grpSpPr>
            <a:xfrm flipH="1">
              <a:off x="5734850" y="4472723"/>
              <a:ext cx="2040837" cy="670795"/>
              <a:chOff x="1297954" y="330075"/>
              <a:chExt cx="5169293" cy="1699506"/>
            </a:xfrm>
          </p:grpSpPr>
          <p:sp>
            <p:nvSpPr>
              <p:cNvPr id="175" name="Google Shape;175;p10"/>
              <p:cNvSpPr/>
              <p:nvPr/>
            </p:nvSpPr>
            <p:spPr>
              <a:xfrm>
                <a:off x="1297954" y="330081"/>
                <a:ext cx="3476700" cy="1699500"/>
              </a:xfrm>
              <a:prstGeom prst="rect">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76" name="Google Shape;176;p10"/>
              <p:cNvSpPr/>
              <p:nvPr/>
            </p:nvSpPr>
            <p:spPr>
              <a:xfrm>
                <a:off x="4767747" y="330075"/>
                <a:ext cx="1699500" cy="1699500"/>
              </a:xfrm>
              <a:prstGeom prst="rtTriangle">
                <a:avLst/>
              </a:prstGeom>
              <a:solidFill>
                <a:srgbClr val="C7D3E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nvGrpSpPr>
            <p:cNvPr id="177" name="Google Shape;177;p10"/>
            <p:cNvGrpSpPr/>
            <p:nvPr/>
          </p:nvGrpSpPr>
          <p:grpSpPr>
            <a:xfrm flipH="1">
              <a:off x="5578209" y="4646738"/>
              <a:ext cx="2199863" cy="304563"/>
              <a:chOff x="-5827153" y="330075"/>
              <a:chExt cx="12276019" cy="1699569"/>
            </a:xfrm>
          </p:grpSpPr>
          <p:sp>
            <p:nvSpPr>
              <p:cNvPr id="178" name="Google Shape;178;p10"/>
              <p:cNvSpPr/>
              <p:nvPr/>
            </p:nvSpPr>
            <p:spPr>
              <a:xfrm>
                <a:off x="-5827153" y="330144"/>
                <a:ext cx="10612200" cy="1699500"/>
              </a:xfrm>
              <a:prstGeom prst="rect">
                <a:avLst/>
              </a:prstGeom>
              <a:solidFill>
                <a:srgbClr val="3F53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79" name="Google Shape;179;p10"/>
              <p:cNvSpPr/>
              <p:nvPr/>
            </p:nvSpPr>
            <p:spPr>
              <a:xfrm>
                <a:off x="4749366" y="330075"/>
                <a:ext cx="1699500" cy="1699500"/>
              </a:xfrm>
              <a:prstGeom prst="rtTriangle">
                <a:avLst/>
              </a:prstGeom>
              <a:solidFill>
                <a:srgbClr val="3F537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814275" y="392575"/>
            <a:ext cx="5258400" cy="766200"/>
          </a:xfrm>
          <a:prstGeom prst="rect">
            <a:avLst/>
          </a:prstGeom>
          <a:noFill/>
          <a:ln>
            <a:noFill/>
          </a:ln>
        </p:spPr>
        <p:txBody>
          <a:bodyPr spcFirstLastPara="1" wrap="square" lIns="91425" tIns="91425" rIns="91425" bIns="91425" anchor="ctr" anchorCtr="0"/>
          <a:lstStyle>
            <a:lvl1pPr lvl="0">
              <a:spcBef>
                <a:spcPts val="0"/>
              </a:spcBef>
              <a:spcAft>
                <a:spcPts val="0"/>
              </a:spcAft>
              <a:buClr>
                <a:srgbClr val="FFFFFF"/>
              </a:buClr>
              <a:buSzPts val="2000"/>
              <a:buFont typeface="Roboto Condensed"/>
              <a:buNone/>
              <a:defRPr sz="2000" b="1">
                <a:solidFill>
                  <a:srgbClr val="FFFFFF"/>
                </a:solidFill>
                <a:latin typeface="Roboto Condensed"/>
                <a:ea typeface="Roboto Condensed"/>
                <a:cs typeface="Roboto Condensed"/>
                <a:sym typeface="Roboto Condensed"/>
              </a:defRPr>
            </a:lvl1pPr>
            <a:lvl2pPr lvl="1">
              <a:spcBef>
                <a:spcPts val="0"/>
              </a:spcBef>
              <a:spcAft>
                <a:spcPts val="0"/>
              </a:spcAft>
              <a:buClr>
                <a:srgbClr val="FFFFFF"/>
              </a:buClr>
              <a:buSzPts val="2000"/>
              <a:buFont typeface="Roboto Condensed"/>
              <a:buNone/>
              <a:defRPr sz="2000" b="1">
                <a:solidFill>
                  <a:srgbClr val="FFFFFF"/>
                </a:solidFill>
                <a:latin typeface="Roboto Condensed"/>
                <a:ea typeface="Roboto Condensed"/>
                <a:cs typeface="Roboto Condensed"/>
                <a:sym typeface="Roboto Condensed"/>
              </a:defRPr>
            </a:lvl2pPr>
            <a:lvl3pPr lvl="2">
              <a:spcBef>
                <a:spcPts val="0"/>
              </a:spcBef>
              <a:spcAft>
                <a:spcPts val="0"/>
              </a:spcAft>
              <a:buClr>
                <a:srgbClr val="FFFFFF"/>
              </a:buClr>
              <a:buSzPts val="2000"/>
              <a:buFont typeface="Roboto Condensed"/>
              <a:buNone/>
              <a:defRPr sz="2000" b="1">
                <a:solidFill>
                  <a:srgbClr val="FFFFFF"/>
                </a:solidFill>
                <a:latin typeface="Roboto Condensed"/>
                <a:ea typeface="Roboto Condensed"/>
                <a:cs typeface="Roboto Condensed"/>
                <a:sym typeface="Roboto Condensed"/>
              </a:defRPr>
            </a:lvl3pPr>
            <a:lvl4pPr lvl="3">
              <a:spcBef>
                <a:spcPts val="0"/>
              </a:spcBef>
              <a:spcAft>
                <a:spcPts val="0"/>
              </a:spcAft>
              <a:buClr>
                <a:srgbClr val="FFFFFF"/>
              </a:buClr>
              <a:buSzPts val="2000"/>
              <a:buFont typeface="Roboto Condensed"/>
              <a:buNone/>
              <a:defRPr sz="2000" b="1">
                <a:solidFill>
                  <a:srgbClr val="FFFFFF"/>
                </a:solidFill>
                <a:latin typeface="Roboto Condensed"/>
                <a:ea typeface="Roboto Condensed"/>
                <a:cs typeface="Roboto Condensed"/>
                <a:sym typeface="Roboto Condensed"/>
              </a:defRPr>
            </a:lvl4pPr>
            <a:lvl5pPr lvl="4">
              <a:spcBef>
                <a:spcPts val="0"/>
              </a:spcBef>
              <a:spcAft>
                <a:spcPts val="0"/>
              </a:spcAft>
              <a:buClr>
                <a:srgbClr val="FFFFFF"/>
              </a:buClr>
              <a:buSzPts val="2000"/>
              <a:buFont typeface="Roboto Condensed"/>
              <a:buNone/>
              <a:defRPr sz="2000" b="1">
                <a:solidFill>
                  <a:srgbClr val="FFFFFF"/>
                </a:solidFill>
                <a:latin typeface="Roboto Condensed"/>
                <a:ea typeface="Roboto Condensed"/>
                <a:cs typeface="Roboto Condensed"/>
                <a:sym typeface="Roboto Condensed"/>
              </a:defRPr>
            </a:lvl5pPr>
            <a:lvl6pPr lvl="5">
              <a:spcBef>
                <a:spcPts val="0"/>
              </a:spcBef>
              <a:spcAft>
                <a:spcPts val="0"/>
              </a:spcAft>
              <a:buClr>
                <a:srgbClr val="FFFFFF"/>
              </a:buClr>
              <a:buSzPts val="2000"/>
              <a:buFont typeface="Roboto Condensed"/>
              <a:buNone/>
              <a:defRPr sz="2000" b="1">
                <a:solidFill>
                  <a:srgbClr val="FFFFFF"/>
                </a:solidFill>
                <a:latin typeface="Roboto Condensed"/>
                <a:ea typeface="Roboto Condensed"/>
                <a:cs typeface="Roboto Condensed"/>
                <a:sym typeface="Roboto Condensed"/>
              </a:defRPr>
            </a:lvl6pPr>
            <a:lvl7pPr lvl="6">
              <a:spcBef>
                <a:spcPts val="0"/>
              </a:spcBef>
              <a:spcAft>
                <a:spcPts val="0"/>
              </a:spcAft>
              <a:buClr>
                <a:srgbClr val="FFFFFF"/>
              </a:buClr>
              <a:buSzPts val="2000"/>
              <a:buFont typeface="Roboto Condensed"/>
              <a:buNone/>
              <a:defRPr sz="2000" b="1">
                <a:solidFill>
                  <a:srgbClr val="FFFFFF"/>
                </a:solidFill>
                <a:latin typeface="Roboto Condensed"/>
                <a:ea typeface="Roboto Condensed"/>
                <a:cs typeface="Roboto Condensed"/>
                <a:sym typeface="Roboto Condensed"/>
              </a:defRPr>
            </a:lvl7pPr>
            <a:lvl8pPr lvl="7">
              <a:spcBef>
                <a:spcPts val="0"/>
              </a:spcBef>
              <a:spcAft>
                <a:spcPts val="0"/>
              </a:spcAft>
              <a:buClr>
                <a:srgbClr val="FFFFFF"/>
              </a:buClr>
              <a:buSzPts val="2000"/>
              <a:buFont typeface="Roboto Condensed"/>
              <a:buNone/>
              <a:defRPr sz="2000" b="1">
                <a:solidFill>
                  <a:srgbClr val="FFFFFF"/>
                </a:solidFill>
                <a:latin typeface="Roboto Condensed"/>
                <a:ea typeface="Roboto Condensed"/>
                <a:cs typeface="Roboto Condensed"/>
                <a:sym typeface="Roboto Condensed"/>
              </a:defRPr>
            </a:lvl8pPr>
            <a:lvl9pPr lvl="8">
              <a:spcBef>
                <a:spcPts val="0"/>
              </a:spcBef>
              <a:spcAft>
                <a:spcPts val="0"/>
              </a:spcAft>
              <a:buClr>
                <a:srgbClr val="FFFFFF"/>
              </a:buClr>
              <a:buSzPts val="2000"/>
              <a:buFont typeface="Roboto Condensed"/>
              <a:buNone/>
              <a:defRPr sz="2000" b="1">
                <a:solidFill>
                  <a:srgbClr val="FFFFFF"/>
                </a:solidFill>
                <a:latin typeface="Roboto Condensed"/>
                <a:ea typeface="Roboto Condensed"/>
                <a:cs typeface="Roboto Condensed"/>
                <a:sym typeface="Roboto Condensed"/>
              </a:defRPr>
            </a:lvl9pPr>
          </a:lstStyle>
          <a:p>
            <a:endParaRPr/>
          </a:p>
        </p:txBody>
      </p:sp>
      <p:sp>
        <p:nvSpPr>
          <p:cNvPr id="7" name="Google Shape;7;p1"/>
          <p:cNvSpPr txBox="1">
            <a:spLocks noGrp="1"/>
          </p:cNvSpPr>
          <p:nvPr>
            <p:ph type="body" idx="1"/>
          </p:nvPr>
        </p:nvSpPr>
        <p:spPr>
          <a:xfrm>
            <a:off x="814275" y="1327350"/>
            <a:ext cx="6132600" cy="3145500"/>
          </a:xfrm>
          <a:prstGeom prst="rect">
            <a:avLst/>
          </a:prstGeom>
          <a:noFill/>
          <a:ln>
            <a:noFill/>
          </a:ln>
        </p:spPr>
        <p:txBody>
          <a:bodyPr spcFirstLastPara="1" wrap="square" lIns="91425" tIns="91425" rIns="91425" bIns="91425" anchor="ctr" anchorCtr="0"/>
          <a:lstStyle>
            <a:lvl1pPr marL="457200" lvl="0" indent="-381000">
              <a:spcBef>
                <a:spcPts val="600"/>
              </a:spcBef>
              <a:spcAft>
                <a:spcPts val="0"/>
              </a:spcAft>
              <a:buClr>
                <a:srgbClr val="C7D3E6"/>
              </a:buClr>
              <a:buSzPts val="2400"/>
              <a:buFont typeface="Roboto Condensed Light"/>
              <a:buChar char="▰"/>
              <a:defRPr sz="2400">
                <a:solidFill>
                  <a:srgbClr val="263248"/>
                </a:solidFill>
                <a:latin typeface="Roboto Condensed Light"/>
                <a:ea typeface="Roboto Condensed Light"/>
                <a:cs typeface="Roboto Condensed Light"/>
                <a:sym typeface="Roboto Condensed Light"/>
              </a:defRPr>
            </a:lvl1pPr>
            <a:lvl2pPr marL="914400" lvl="1" indent="-381000">
              <a:spcBef>
                <a:spcPts val="1000"/>
              </a:spcBef>
              <a:spcAft>
                <a:spcPts val="0"/>
              </a:spcAft>
              <a:buClr>
                <a:srgbClr val="C7D3E6"/>
              </a:buClr>
              <a:buSzPts val="2400"/>
              <a:buFont typeface="Roboto Condensed Light"/>
              <a:buChar char="▻"/>
              <a:defRPr sz="2400">
                <a:solidFill>
                  <a:srgbClr val="263248"/>
                </a:solidFill>
                <a:latin typeface="Roboto Condensed Light"/>
                <a:ea typeface="Roboto Condensed Light"/>
                <a:cs typeface="Roboto Condensed Light"/>
                <a:sym typeface="Roboto Condensed Light"/>
              </a:defRPr>
            </a:lvl2pPr>
            <a:lvl3pPr marL="1371600" lvl="2" indent="-381000">
              <a:spcBef>
                <a:spcPts val="1000"/>
              </a:spcBef>
              <a:spcAft>
                <a:spcPts val="0"/>
              </a:spcAft>
              <a:buClr>
                <a:srgbClr val="C7D3E6"/>
              </a:buClr>
              <a:buSzPts val="2400"/>
              <a:buFont typeface="Roboto Condensed Light"/>
              <a:buChar char="▻"/>
              <a:defRPr sz="2400">
                <a:solidFill>
                  <a:srgbClr val="263248"/>
                </a:solidFill>
                <a:latin typeface="Roboto Condensed Light"/>
                <a:ea typeface="Roboto Condensed Light"/>
                <a:cs typeface="Roboto Condensed Light"/>
                <a:sym typeface="Roboto Condensed Light"/>
              </a:defRPr>
            </a:lvl3pPr>
            <a:lvl4pPr marL="1828800" lvl="3" indent="-381000">
              <a:spcBef>
                <a:spcPts val="1000"/>
              </a:spcBef>
              <a:spcAft>
                <a:spcPts val="0"/>
              </a:spcAft>
              <a:buClr>
                <a:srgbClr val="C7D3E6"/>
              </a:buClr>
              <a:buSzPts val="2400"/>
              <a:buFont typeface="Roboto Condensed Light"/>
              <a:buChar char="▻"/>
              <a:defRPr sz="2400">
                <a:solidFill>
                  <a:srgbClr val="263248"/>
                </a:solidFill>
                <a:latin typeface="Roboto Condensed Light"/>
                <a:ea typeface="Roboto Condensed Light"/>
                <a:cs typeface="Roboto Condensed Light"/>
                <a:sym typeface="Roboto Condensed Light"/>
              </a:defRPr>
            </a:lvl4pPr>
            <a:lvl5pPr marL="2286000" lvl="4" indent="-381000">
              <a:spcBef>
                <a:spcPts val="1000"/>
              </a:spcBef>
              <a:spcAft>
                <a:spcPts val="0"/>
              </a:spcAft>
              <a:buClr>
                <a:srgbClr val="C7D3E6"/>
              </a:buClr>
              <a:buSzPts val="2400"/>
              <a:buFont typeface="Roboto Condensed Light"/>
              <a:buChar char="▻"/>
              <a:defRPr sz="2400">
                <a:solidFill>
                  <a:srgbClr val="263248"/>
                </a:solidFill>
                <a:latin typeface="Roboto Condensed Light"/>
                <a:ea typeface="Roboto Condensed Light"/>
                <a:cs typeface="Roboto Condensed Light"/>
                <a:sym typeface="Roboto Condensed Light"/>
              </a:defRPr>
            </a:lvl5pPr>
            <a:lvl6pPr marL="2743200" lvl="5" indent="-381000">
              <a:spcBef>
                <a:spcPts val="1000"/>
              </a:spcBef>
              <a:spcAft>
                <a:spcPts val="0"/>
              </a:spcAft>
              <a:buClr>
                <a:srgbClr val="C7D3E6"/>
              </a:buClr>
              <a:buSzPts val="2400"/>
              <a:buFont typeface="Roboto Condensed Light"/>
              <a:buChar char="▻"/>
              <a:defRPr sz="2400">
                <a:solidFill>
                  <a:srgbClr val="263248"/>
                </a:solidFill>
                <a:latin typeface="Roboto Condensed Light"/>
                <a:ea typeface="Roboto Condensed Light"/>
                <a:cs typeface="Roboto Condensed Light"/>
                <a:sym typeface="Roboto Condensed Light"/>
              </a:defRPr>
            </a:lvl6pPr>
            <a:lvl7pPr marL="3200400" lvl="6" indent="-381000">
              <a:spcBef>
                <a:spcPts val="1000"/>
              </a:spcBef>
              <a:spcAft>
                <a:spcPts val="0"/>
              </a:spcAft>
              <a:buClr>
                <a:srgbClr val="C7D3E6"/>
              </a:buClr>
              <a:buSzPts val="2400"/>
              <a:buFont typeface="Roboto Condensed Light"/>
              <a:buChar char="▻"/>
              <a:defRPr sz="2400">
                <a:solidFill>
                  <a:srgbClr val="263248"/>
                </a:solidFill>
                <a:latin typeface="Roboto Condensed Light"/>
                <a:ea typeface="Roboto Condensed Light"/>
                <a:cs typeface="Roboto Condensed Light"/>
                <a:sym typeface="Roboto Condensed Light"/>
              </a:defRPr>
            </a:lvl7pPr>
            <a:lvl8pPr marL="3657600" lvl="7" indent="-381000">
              <a:spcBef>
                <a:spcPts val="1000"/>
              </a:spcBef>
              <a:spcAft>
                <a:spcPts val="0"/>
              </a:spcAft>
              <a:buClr>
                <a:srgbClr val="C7D3E6"/>
              </a:buClr>
              <a:buSzPts val="2400"/>
              <a:buFont typeface="Roboto Condensed Light"/>
              <a:buChar char="▻"/>
              <a:defRPr sz="2400">
                <a:solidFill>
                  <a:srgbClr val="263248"/>
                </a:solidFill>
                <a:latin typeface="Roboto Condensed Light"/>
                <a:ea typeface="Roboto Condensed Light"/>
                <a:cs typeface="Roboto Condensed Light"/>
                <a:sym typeface="Roboto Condensed Light"/>
              </a:defRPr>
            </a:lvl8pPr>
            <a:lvl9pPr marL="4114800" lvl="8" indent="-381000">
              <a:spcBef>
                <a:spcPts val="1000"/>
              </a:spcBef>
              <a:spcAft>
                <a:spcPts val="1000"/>
              </a:spcAft>
              <a:buClr>
                <a:srgbClr val="C7D3E6"/>
              </a:buClr>
              <a:buSzPts val="2400"/>
              <a:buFont typeface="Roboto Condensed Light"/>
              <a:buChar char="▻"/>
              <a:defRPr sz="2400">
                <a:solidFill>
                  <a:srgbClr val="263248"/>
                </a:solidFill>
                <a:latin typeface="Roboto Condensed Light"/>
                <a:ea typeface="Roboto Condensed Light"/>
                <a:cs typeface="Roboto Condensed Light"/>
                <a:sym typeface="Roboto Condensed Light"/>
              </a:defRPr>
            </a:lvl9pPr>
          </a:lstStyle>
          <a:p>
            <a:endParaRPr/>
          </a:p>
        </p:txBody>
      </p:sp>
      <p:sp>
        <p:nvSpPr>
          <p:cNvPr id="8" name="Google Shape;8;p1"/>
          <p:cNvSpPr txBox="1">
            <a:spLocks noGrp="1"/>
          </p:cNvSpPr>
          <p:nvPr>
            <p:ph type="sldNum" idx="12"/>
          </p:nvPr>
        </p:nvSpPr>
        <p:spPr>
          <a:xfrm>
            <a:off x="7618000" y="4636500"/>
            <a:ext cx="1487400" cy="315600"/>
          </a:xfrm>
          <a:prstGeom prst="rect">
            <a:avLst/>
          </a:prstGeom>
          <a:noFill/>
          <a:ln>
            <a:noFill/>
          </a:ln>
        </p:spPr>
        <p:txBody>
          <a:bodyPr spcFirstLastPara="1" wrap="square" lIns="91425" tIns="91425" rIns="91425" bIns="91425" anchor="ctr" anchorCtr="0">
            <a:noAutofit/>
          </a:bodyPr>
          <a:lstStyle>
            <a:lvl1pPr lvl="0" algn="r">
              <a:buNone/>
              <a:defRPr sz="1200" b="1">
                <a:solidFill>
                  <a:srgbClr val="FFFFFF"/>
                </a:solidFill>
                <a:latin typeface="Roboto Condensed"/>
                <a:ea typeface="Roboto Condensed"/>
                <a:cs typeface="Roboto Condensed"/>
                <a:sym typeface="Roboto Condensed"/>
              </a:defRPr>
            </a:lvl1pPr>
            <a:lvl2pPr lvl="1" algn="r">
              <a:buNone/>
              <a:defRPr sz="1200" b="1">
                <a:solidFill>
                  <a:srgbClr val="FFFFFF"/>
                </a:solidFill>
                <a:latin typeface="Roboto Condensed"/>
                <a:ea typeface="Roboto Condensed"/>
                <a:cs typeface="Roboto Condensed"/>
                <a:sym typeface="Roboto Condensed"/>
              </a:defRPr>
            </a:lvl2pPr>
            <a:lvl3pPr lvl="2" algn="r">
              <a:buNone/>
              <a:defRPr sz="1200" b="1">
                <a:solidFill>
                  <a:srgbClr val="FFFFFF"/>
                </a:solidFill>
                <a:latin typeface="Roboto Condensed"/>
                <a:ea typeface="Roboto Condensed"/>
                <a:cs typeface="Roboto Condensed"/>
                <a:sym typeface="Roboto Condensed"/>
              </a:defRPr>
            </a:lvl3pPr>
            <a:lvl4pPr lvl="3" algn="r">
              <a:buNone/>
              <a:defRPr sz="1200" b="1">
                <a:solidFill>
                  <a:srgbClr val="FFFFFF"/>
                </a:solidFill>
                <a:latin typeface="Roboto Condensed"/>
                <a:ea typeface="Roboto Condensed"/>
                <a:cs typeface="Roboto Condensed"/>
                <a:sym typeface="Roboto Condensed"/>
              </a:defRPr>
            </a:lvl4pPr>
            <a:lvl5pPr lvl="4" algn="r">
              <a:buNone/>
              <a:defRPr sz="1200" b="1">
                <a:solidFill>
                  <a:srgbClr val="FFFFFF"/>
                </a:solidFill>
                <a:latin typeface="Roboto Condensed"/>
                <a:ea typeface="Roboto Condensed"/>
                <a:cs typeface="Roboto Condensed"/>
                <a:sym typeface="Roboto Condensed"/>
              </a:defRPr>
            </a:lvl5pPr>
            <a:lvl6pPr lvl="5" algn="r">
              <a:buNone/>
              <a:defRPr sz="1200" b="1">
                <a:solidFill>
                  <a:srgbClr val="FFFFFF"/>
                </a:solidFill>
                <a:latin typeface="Roboto Condensed"/>
                <a:ea typeface="Roboto Condensed"/>
                <a:cs typeface="Roboto Condensed"/>
                <a:sym typeface="Roboto Condensed"/>
              </a:defRPr>
            </a:lvl6pPr>
            <a:lvl7pPr lvl="6" algn="r">
              <a:buNone/>
              <a:defRPr sz="1200" b="1">
                <a:solidFill>
                  <a:srgbClr val="FFFFFF"/>
                </a:solidFill>
                <a:latin typeface="Roboto Condensed"/>
                <a:ea typeface="Roboto Condensed"/>
                <a:cs typeface="Roboto Condensed"/>
                <a:sym typeface="Roboto Condensed"/>
              </a:defRPr>
            </a:lvl7pPr>
            <a:lvl8pPr lvl="7" algn="r">
              <a:buNone/>
              <a:defRPr sz="1200" b="1">
                <a:solidFill>
                  <a:srgbClr val="FFFFFF"/>
                </a:solidFill>
                <a:latin typeface="Roboto Condensed"/>
                <a:ea typeface="Roboto Condensed"/>
                <a:cs typeface="Roboto Condensed"/>
                <a:sym typeface="Roboto Condensed"/>
              </a:defRPr>
            </a:lvl8pPr>
            <a:lvl9pPr lvl="8" algn="r">
              <a:buNone/>
              <a:defRPr sz="1200" b="1">
                <a:solidFill>
                  <a:srgbClr val="FFFFFF"/>
                </a:solidFill>
                <a:latin typeface="Roboto Condensed"/>
                <a:ea typeface="Roboto Condensed"/>
                <a:cs typeface="Roboto Condensed"/>
                <a:sym typeface="Roboto Condensed"/>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dirty="0"/>
          </a:p>
        </p:txBody>
      </p:sp>
    </p:spTree>
  </p:cSld>
  <p:clrMap bg1="lt1" tx1="dk1" bg2="dk2" tx2="lt2" accent1="accent1" accent2="accent2" accent3="accent3" accent4="accent4" accent5="accent5" accent6="accent6" hlink="hlink" folHlink="folHlink"/>
  <p:sldLayoutIdLst>
    <p:sldLayoutId id="2147483648" r:id="rId1"/>
    <p:sldLayoutId id="2147483652" r:id="rId2"/>
    <p:sldLayoutId id="2147483656" r:id="rId3"/>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vmlDrawing" Target="../drawings/vmlDrawing2.vml"/><Relationship Id="rId5" Type="http://schemas.openxmlformats.org/officeDocument/2006/relationships/image" Target="../media/image2.png"/><Relationship Id="rId4" Type="http://schemas.openxmlformats.org/officeDocument/2006/relationships/oleObject" Target="../embeddings/oleObject2.bin"/></Relationships>
</file>

<file path=ppt/slides/_rels/slide10.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sp>
        <p:nvSpPr>
          <p:cNvPr id="184" name="Google Shape;184;p11"/>
          <p:cNvSpPr txBox="1">
            <a:spLocks noGrp="1"/>
          </p:cNvSpPr>
          <p:nvPr>
            <p:ph type="ctrTitle"/>
          </p:nvPr>
        </p:nvSpPr>
        <p:spPr>
          <a:xfrm>
            <a:off x="251520" y="1090750"/>
            <a:ext cx="7272808" cy="29619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4000" dirty="0" smtClean="0"/>
              <a:t>Consumer (Sex Disaggregated) Satisfaction Survey</a:t>
            </a:r>
            <a:br>
              <a:rPr lang="en" sz="4000" dirty="0" smtClean="0"/>
            </a:br>
            <a:endParaRPr sz="4000" b="0" dirty="0"/>
          </a:p>
        </p:txBody>
      </p:sp>
      <p:sp>
        <p:nvSpPr>
          <p:cNvPr id="5734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dirty="0"/>
          </a:p>
        </p:txBody>
      </p:sp>
      <p:graphicFrame>
        <p:nvGraphicFramePr>
          <p:cNvPr id="57345" name="Object 1"/>
          <p:cNvGraphicFramePr>
            <a:graphicFrameLocks noChangeAspect="1"/>
          </p:cNvGraphicFramePr>
          <p:nvPr/>
        </p:nvGraphicFramePr>
        <p:xfrm>
          <a:off x="7984224" y="4587974"/>
          <a:ext cx="1124280" cy="555526"/>
        </p:xfrm>
        <a:graphic>
          <a:graphicData uri="http://schemas.openxmlformats.org/presentationml/2006/ole">
            <mc:AlternateContent xmlns:mc="http://schemas.openxmlformats.org/markup-compatibility/2006">
              <mc:Choice xmlns:v="urn:schemas-microsoft-com:vml" Requires="v">
                <p:oleObj spid="_x0000_s57379" name="Bitmap Image" r:id="rId4" imgW="1619476" imgH="800212" progId="PBrush">
                  <p:embed/>
                </p:oleObj>
              </mc:Choice>
              <mc:Fallback>
                <p:oleObj name="Bitmap Image" r:id="rId4" imgW="1619476" imgH="800212" progId="PBrush">
                  <p:embed/>
                  <p:pic>
                    <p:nvPicPr>
                      <p:cNvPr id="0" name="Picture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984224" y="4587974"/>
                        <a:ext cx="1124280" cy="55552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66"/>
        <p:cNvGrpSpPr/>
        <p:nvPr/>
      </p:nvGrpSpPr>
      <p:grpSpPr>
        <a:xfrm>
          <a:off x="0" y="0"/>
          <a:ext cx="0" cy="0"/>
          <a:chOff x="0" y="0"/>
          <a:chExt cx="0" cy="0"/>
        </a:xfrm>
      </p:grpSpPr>
      <p:sp>
        <p:nvSpPr>
          <p:cNvPr id="268" name="Google Shape;268;p18"/>
          <p:cNvSpPr txBox="1">
            <a:spLocks noGrp="1"/>
          </p:cNvSpPr>
          <p:nvPr>
            <p:ph type="title"/>
          </p:nvPr>
        </p:nvSpPr>
        <p:spPr>
          <a:xfrm>
            <a:off x="814275" y="392575"/>
            <a:ext cx="5258400" cy="766200"/>
          </a:xfrm>
          <a:prstGeom prst="rect">
            <a:avLst/>
          </a:prstGeom>
          <a:noFill/>
          <a:ln>
            <a:noFill/>
          </a:ln>
        </p:spPr>
        <p:txBody>
          <a:bodyPr spcFirstLastPara="1" wrap="square" lIns="91425" tIns="91425" rIns="91425" bIns="91425" anchor="ctr" anchorCtr="0">
            <a:noAutofit/>
          </a:bodyPr>
          <a:lstStyle/>
          <a:p>
            <a:r>
              <a:rPr lang="en-US" sz="1800" dirty="0">
                <a:latin typeface="Arial" panose="020B0604020202020204" pitchFamily="34" charset="0"/>
                <a:cs typeface="Arial" panose="020B0604020202020204" pitchFamily="34" charset="0"/>
              </a:rPr>
              <a:t>If yes, please specify the frequency of power outages:</a:t>
            </a:r>
            <a:endParaRPr lang="en-IN" sz="1800" dirty="0">
              <a:latin typeface="Arial" panose="020B0604020202020204" pitchFamily="34" charset="0"/>
              <a:cs typeface="Arial" panose="020B0604020202020204" pitchFamily="34" charset="0"/>
            </a:endParaRPr>
          </a:p>
        </p:txBody>
      </p:sp>
      <p:sp>
        <p:nvSpPr>
          <p:cNvPr id="270" name="Google Shape;270;p18"/>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10</a:t>
            </a:fld>
            <a:endParaRPr dirty="0"/>
          </a:p>
        </p:txBody>
      </p:sp>
      <p:grpSp>
        <p:nvGrpSpPr>
          <p:cNvPr id="271" name="Google Shape;271;p18"/>
          <p:cNvGrpSpPr/>
          <p:nvPr/>
        </p:nvGrpSpPr>
        <p:grpSpPr>
          <a:xfrm>
            <a:off x="312466" y="587260"/>
            <a:ext cx="309022" cy="376837"/>
            <a:chOff x="596350" y="929175"/>
            <a:chExt cx="407950" cy="497475"/>
          </a:xfrm>
        </p:grpSpPr>
        <p:sp>
          <p:nvSpPr>
            <p:cNvPr id="272" name="Google Shape;272;p18"/>
            <p:cNvSpPr/>
            <p:nvPr/>
          </p:nvSpPr>
          <p:spPr>
            <a:xfrm>
              <a:off x="596350" y="953550"/>
              <a:ext cx="387250" cy="473100"/>
            </a:xfrm>
            <a:custGeom>
              <a:avLst/>
              <a:gdLst/>
              <a:ahLst/>
              <a:cxnLst/>
              <a:rect l="l" t="t" r="r" b="b"/>
              <a:pathLst>
                <a:path w="15490" h="18924" fill="none" extrusionOk="0">
                  <a:moveTo>
                    <a:pt x="15490" y="17828"/>
                  </a:moveTo>
                  <a:lnTo>
                    <a:pt x="15490" y="17828"/>
                  </a:lnTo>
                  <a:lnTo>
                    <a:pt x="15466" y="17998"/>
                  </a:lnTo>
                  <a:lnTo>
                    <a:pt x="15417" y="18169"/>
                  </a:lnTo>
                  <a:lnTo>
                    <a:pt x="15319" y="18364"/>
                  </a:lnTo>
                  <a:lnTo>
                    <a:pt x="15198" y="18534"/>
                  </a:lnTo>
                  <a:lnTo>
                    <a:pt x="15052" y="18680"/>
                  </a:lnTo>
                  <a:lnTo>
                    <a:pt x="14881" y="18802"/>
                  </a:lnTo>
                  <a:lnTo>
                    <a:pt x="14735" y="18900"/>
                  </a:lnTo>
                  <a:lnTo>
                    <a:pt x="14564" y="18924"/>
                  </a:lnTo>
                  <a:lnTo>
                    <a:pt x="1023" y="18924"/>
                  </a:lnTo>
                  <a:lnTo>
                    <a:pt x="1023" y="18924"/>
                  </a:lnTo>
                  <a:lnTo>
                    <a:pt x="853" y="18900"/>
                  </a:lnTo>
                  <a:lnTo>
                    <a:pt x="682" y="18802"/>
                  </a:lnTo>
                  <a:lnTo>
                    <a:pt x="512" y="18680"/>
                  </a:lnTo>
                  <a:lnTo>
                    <a:pt x="341" y="18534"/>
                  </a:lnTo>
                  <a:lnTo>
                    <a:pt x="219" y="18364"/>
                  </a:lnTo>
                  <a:lnTo>
                    <a:pt x="98" y="18169"/>
                  </a:lnTo>
                  <a:lnTo>
                    <a:pt x="25" y="17998"/>
                  </a:lnTo>
                  <a:lnTo>
                    <a:pt x="0" y="17828"/>
                  </a:lnTo>
                  <a:lnTo>
                    <a:pt x="0" y="877"/>
                  </a:lnTo>
                  <a:lnTo>
                    <a:pt x="0" y="877"/>
                  </a:lnTo>
                  <a:lnTo>
                    <a:pt x="25" y="706"/>
                  </a:lnTo>
                  <a:lnTo>
                    <a:pt x="98" y="560"/>
                  </a:lnTo>
                  <a:lnTo>
                    <a:pt x="195" y="414"/>
                  </a:lnTo>
                  <a:lnTo>
                    <a:pt x="341" y="268"/>
                  </a:lnTo>
                  <a:lnTo>
                    <a:pt x="487" y="171"/>
                  </a:lnTo>
                  <a:lnTo>
                    <a:pt x="658" y="73"/>
                  </a:lnTo>
                  <a:lnTo>
                    <a:pt x="828" y="24"/>
                  </a:lnTo>
                  <a:lnTo>
                    <a:pt x="974"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3" name="Google Shape;273;p18"/>
            <p:cNvSpPr/>
            <p:nvPr/>
          </p:nvSpPr>
          <p:spPr>
            <a:xfrm>
              <a:off x="626775" y="929175"/>
              <a:ext cx="377525" cy="462775"/>
            </a:xfrm>
            <a:custGeom>
              <a:avLst/>
              <a:gdLst/>
              <a:ahLst/>
              <a:cxnLst/>
              <a:rect l="l" t="t" r="r" b="b"/>
              <a:pathLst>
                <a:path w="15101" h="18511" fill="none" extrusionOk="0">
                  <a:moveTo>
                    <a:pt x="15101" y="3362"/>
                  </a:moveTo>
                  <a:lnTo>
                    <a:pt x="15101" y="17731"/>
                  </a:lnTo>
                  <a:lnTo>
                    <a:pt x="15101" y="17731"/>
                  </a:lnTo>
                  <a:lnTo>
                    <a:pt x="15077" y="17877"/>
                  </a:lnTo>
                  <a:lnTo>
                    <a:pt x="15028" y="18024"/>
                  </a:lnTo>
                  <a:lnTo>
                    <a:pt x="14979" y="18145"/>
                  </a:lnTo>
                  <a:lnTo>
                    <a:pt x="14882" y="18267"/>
                  </a:lnTo>
                  <a:lnTo>
                    <a:pt x="14760" y="18365"/>
                  </a:lnTo>
                  <a:lnTo>
                    <a:pt x="14614" y="18438"/>
                  </a:lnTo>
                  <a:lnTo>
                    <a:pt x="14468" y="18486"/>
                  </a:lnTo>
                  <a:lnTo>
                    <a:pt x="14322" y="18511"/>
                  </a:lnTo>
                  <a:lnTo>
                    <a:pt x="780" y="18511"/>
                  </a:lnTo>
                  <a:lnTo>
                    <a:pt x="780" y="18511"/>
                  </a:lnTo>
                  <a:lnTo>
                    <a:pt x="634" y="18486"/>
                  </a:lnTo>
                  <a:lnTo>
                    <a:pt x="488" y="18438"/>
                  </a:lnTo>
                  <a:lnTo>
                    <a:pt x="342" y="18365"/>
                  </a:lnTo>
                  <a:lnTo>
                    <a:pt x="220" y="18267"/>
                  </a:lnTo>
                  <a:lnTo>
                    <a:pt x="123" y="18145"/>
                  </a:lnTo>
                  <a:lnTo>
                    <a:pt x="74" y="18024"/>
                  </a:lnTo>
                  <a:lnTo>
                    <a:pt x="25" y="17877"/>
                  </a:lnTo>
                  <a:lnTo>
                    <a:pt x="1" y="17731"/>
                  </a:lnTo>
                  <a:lnTo>
                    <a:pt x="1" y="780"/>
                  </a:lnTo>
                  <a:lnTo>
                    <a:pt x="1" y="780"/>
                  </a:lnTo>
                  <a:lnTo>
                    <a:pt x="25" y="610"/>
                  </a:lnTo>
                  <a:lnTo>
                    <a:pt x="74" y="464"/>
                  </a:lnTo>
                  <a:lnTo>
                    <a:pt x="123" y="342"/>
                  </a:lnTo>
                  <a:lnTo>
                    <a:pt x="220" y="220"/>
                  </a:lnTo>
                  <a:lnTo>
                    <a:pt x="342" y="123"/>
                  </a:lnTo>
                  <a:lnTo>
                    <a:pt x="488" y="50"/>
                  </a:lnTo>
                  <a:lnTo>
                    <a:pt x="634" y="1"/>
                  </a:lnTo>
                  <a:lnTo>
                    <a:pt x="780" y="1"/>
                  </a:lnTo>
                  <a:lnTo>
                    <a:pt x="1174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4" name="Google Shape;274;p18"/>
            <p:cNvSpPr/>
            <p:nvPr/>
          </p:nvSpPr>
          <p:spPr>
            <a:xfrm>
              <a:off x="688900" y="1256150"/>
              <a:ext cx="133975" cy="25"/>
            </a:xfrm>
            <a:custGeom>
              <a:avLst/>
              <a:gdLst/>
              <a:ahLst/>
              <a:cxnLst/>
              <a:rect l="l" t="t" r="r" b="b"/>
              <a:pathLst>
                <a:path w="5359" h="1" fill="none" extrusionOk="0">
                  <a:moveTo>
                    <a:pt x="5358" y="0"/>
                  </a:moveTo>
                  <a:lnTo>
                    <a:pt x="0"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5" name="Google Shape;275;p18"/>
            <p:cNvSpPr/>
            <p:nvPr/>
          </p:nvSpPr>
          <p:spPr>
            <a:xfrm>
              <a:off x="688900" y="1201350"/>
              <a:ext cx="255750" cy="25"/>
            </a:xfrm>
            <a:custGeom>
              <a:avLst/>
              <a:gdLst/>
              <a:ahLst/>
              <a:cxnLst/>
              <a:rect l="l" t="t" r="r" b="b"/>
              <a:pathLst>
                <a:path w="10230" h="1" fill="none" extrusionOk="0">
                  <a:moveTo>
                    <a:pt x="10229" y="1"/>
                  </a:moveTo>
                  <a:lnTo>
                    <a:pt x="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6" name="Google Shape;276;p18"/>
            <p:cNvSpPr/>
            <p:nvPr/>
          </p:nvSpPr>
          <p:spPr>
            <a:xfrm>
              <a:off x="688900" y="1145950"/>
              <a:ext cx="255750" cy="25"/>
            </a:xfrm>
            <a:custGeom>
              <a:avLst/>
              <a:gdLst/>
              <a:ahLst/>
              <a:cxnLst/>
              <a:rect l="l" t="t" r="r" b="b"/>
              <a:pathLst>
                <a:path w="10230" h="1" fill="none" extrusionOk="0">
                  <a:moveTo>
                    <a:pt x="10229" y="0"/>
                  </a:moveTo>
                  <a:lnTo>
                    <a:pt x="0"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7" name="Google Shape;277;p18"/>
            <p:cNvSpPr/>
            <p:nvPr/>
          </p:nvSpPr>
          <p:spPr>
            <a:xfrm>
              <a:off x="688900" y="1090525"/>
              <a:ext cx="255750" cy="25"/>
            </a:xfrm>
            <a:custGeom>
              <a:avLst/>
              <a:gdLst/>
              <a:ahLst/>
              <a:cxnLst/>
              <a:rect l="l" t="t" r="r" b="b"/>
              <a:pathLst>
                <a:path w="10230" h="1" fill="none" extrusionOk="0">
                  <a:moveTo>
                    <a:pt x="10229" y="1"/>
                  </a:moveTo>
                  <a:lnTo>
                    <a:pt x="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8" name="Google Shape;278;p18"/>
            <p:cNvSpPr/>
            <p:nvPr/>
          </p:nvSpPr>
          <p:spPr>
            <a:xfrm>
              <a:off x="920250" y="929175"/>
              <a:ext cx="84050" cy="84050"/>
            </a:xfrm>
            <a:custGeom>
              <a:avLst/>
              <a:gdLst/>
              <a:ahLst/>
              <a:cxnLst/>
              <a:rect l="l" t="t" r="r" b="b"/>
              <a:pathLst>
                <a:path w="3362" h="3362" fill="none" extrusionOk="0">
                  <a:moveTo>
                    <a:pt x="1" y="2582"/>
                  </a:moveTo>
                  <a:lnTo>
                    <a:pt x="1" y="1"/>
                  </a:lnTo>
                  <a:lnTo>
                    <a:pt x="3362" y="3362"/>
                  </a:lnTo>
                  <a:lnTo>
                    <a:pt x="780" y="3362"/>
                  </a:lnTo>
                  <a:lnTo>
                    <a:pt x="780" y="3362"/>
                  </a:lnTo>
                  <a:lnTo>
                    <a:pt x="610" y="3337"/>
                  </a:lnTo>
                  <a:lnTo>
                    <a:pt x="464" y="3289"/>
                  </a:lnTo>
                  <a:lnTo>
                    <a:pt x="342" y="3216"/>
                  </a:lnTo>
                  <a:lnTo>
                    <a:pt x="220" y="3118"/>
                  </a:lnTo>
                  <a:lnTo>
                    <a:pt x="123" y="3021"/>
                  </a:lnTo>
                  <a:lnTo>
                    <a:pt x="50" y="2875"/>
                  </a:lnTo>
                  <a:lnTo>
                    <a:pt x="1" y="2729"/>
                  </a:lnTo>
                  <a:lnTo>
                    <a:pt x="1" y="2582"/>
                  </a:lnTo>
                  <a:lnTo>
                    <a:pt x="1" y="2582"/>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aphicFrame>
        <p:nvGraphicFramePr>
          <p:cNvPr id="16" name="Chart 15"/>
          <p:cNvGraphicFramePr>
            <a:graphicFrameLocks/>
          </p:cNvGraphicFramePr>
          <p:nvPr>
            <p:extLst>
              <p:ext uri="{D42A27DB-BD31-4B8C-83A1-F6EECF244321}">
                <p14:modId xmlns:p14="http://schemas.microsoft.com/office/powerpoint/2010/main" val="676600746"/>
              </p:ext>
            </p:extLst>
          </p:nvPr>
        </p:nvGraphicFramePr>
        <p:xfrm>
          <a:off x="388298" y="1491630"/>
          <a:ext cx="8336413" cy="292884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5969712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66"/>
        <p:cNvGrpSpPr/>
        <p:nvPr/>
      </p:nvGrpSpPr>
      <p:grpSpPr>
        <a:xfrm>
          <a:off x="0" y="0"/>
          <a:ext cx="0" cy="0"/>
          <a:chOff x="0" y="0"/>
          <a:chExt cx="0" cy="0"/>
        </a:xfrm>
      </p:grpSpPr>
      <p:sp>
        <p:nvSpPr>
          <p:cNvPr id="268" name="Google Shape;268;p18"/>
          <p:cNvSpPr txBox="1">
            <a:spLocks noGrp="1"/>
          </p:cNvSpPr>
          <p:nvPr>
            <p:ph type="title"/>
          </p:nvPr>
        </p:nvSpPr>
        <p:spPr>
          <a:xfrm>
            <a:off x="814274" y="392575"/>
            <a:ext cx="5773949" cy="766200"/>
          </a:xfrm>
          <a:prstGeom prst="rect">
            <a:avLst/>
          </a:prstGeom>
          <a:noFill/>
          <a:ln>
            <a:noFill/>
          </a:ln>
        </p:spPr>
        <p:txBody>
          <a:bodyPr spcFirstLastPara="1" wrap="square" lIns="91425" tIns="91425" rIns="91425" bIns="91425" anchor="ctr" anchorCtr="0">
            <a:noAutofit/>
          </a:bodyPr>
          <a:lstStyle/>
          <a:p>
            <a:r>
              <a:rPr lang="en-US" sz="1800" dirty="0">
                <a:latin typeface="Arial" panose="020B0604020202020204" pitchFamily="34" charset="0"/>
                <a:cs typeface="Arial" panose="020B0604020202020204" pitchFamily="34" charset="0"/>
              </a:rPr>
              <a:t>How would you rate the response time of DISCOM in addressing power outages or electrical faults?</a:t>
            </a:r>
            <a:endParaRPr sz="1800" dirty="0">
              <a:latin typeface="Arial" panose="020B0604020202020204" pitchFamily="34" charset="0"/>
              <a:cs typeface="Arial" panose="020B0604020202020204" pitchFamily="34" charset="0"/>
            </a:endParaRPr>
          </a:p>
        </p:txBody>
      </p:sp>
      <p:sp>
        <p:nvSpPr>
          <p:cNvPr id="270" name="Google Shape;270;p18"/>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11</a:t>
            </a:fld>
            <a:endParaRPr dirty="0"/>
          </a:p>
        </p:txBody>
      </p:sp>
      <p:grpSp>
        <p:nvGrpSpPr>
          <p:cNvPr id="271" name="Google Shape;271;p18"/>
          <p:cNvGrpSpPr/>
          <p:nvPr/>
        </p:nvGrpSpPr>
        <p:grpSpPr>
          <a:xfrm>
            <a:off x="312466" y="587260"/>
            <a:ext cx="309022" cy="376837"/>
            <a:chOff x="596350" y="929175"/>
            <a:chExt cx="407950" cy="497475"/>
          </a:xfrm>
        </p:grpSpPr>
        <p:sp>
          <p:nvSpPr>
            <p:cNvPr id="272" name="Google Shape;272;p18"/>
            <p:cNvSpPr/>
            <p:nvPr/>
          </p:nvSpPr>
          <p:spPr>
            <a:xfrm>
              <a:off x="596350" y="953550"/>
              <a:ext cx="387250" cy="473100"/>
            </a:xfrm>
            <a:custGeom>
              <a:avLst/>
              <a:gdLst/>
              <a:ahLst/>
              <a:cxnLst/>
              <a:rect l="l" t="t" r="r" b="b"/>
              <a:pathLst>
                <a:path w="15490" h="18924" fill="none" extrusionOk="0">
                  <a:moveTo>
                    <a:pt x="15490" y="17828"/>
                  </a:moveTo>
                  <a:lnTo>
                    <a:pt x="15490" y="17828"/>
                  </a:lnTo>
                  <a:lnTo>
                    <a:pt x="15466" y="17998"/>
                  </a:lnTo>
                  <a:lnTo>
                    <a:pt x="15417" y="18169"/>
                  </a:lnTo>
                  <a:lnTo>
                    <a:pt x="15319" y="18364"/>
                  </a:lnTo>
                  <a:lnTo>
                    <a:pt x="15198" y="18534"/>
                  </a:lnTo>
                  <a:lnTo>
                    <a:pt x="15052" y="18680"/>
                  </a:lnTo>
                  <a:lnTo>
                    <a:pt x="14881" y="18802"/>
                  </a:lnTo>
                  <a:lnTo>
                    <a:pt x="14735" y="18900"/>
                  </a:lnTo>
                  <a:lnTo>
                    <a:pt x="14564" y="18924"/>
                  </a:lnTo>
                  <a:lnTo>
                    <a:pt x="1023" y="18924"/>
                  </a:lnTo>
                  <a:lnTo>
                    <a:pt x="1023" y="18924"/>
                  </a:lnTo>
                  <a:lnTo>
                    <a:pt x="853" y="18900"/>
                  </a:lnTo>
                  <a:lnTo>
                    <a:pt x="682" y="18802"/>
                  </a:lnTo>
                  <a:lnTo>
                    <a:pt x="512" y="18680"/>
                  </a:lnTo>
                  <a:lnTo>
                    <a:pt x="341" y="18534"/>
                  </a:lnTo>
                  <a:lnTo>
                    <a:pt x="219" y="18364"/>
                  </a:lnTo>
                  <a:lnTo>
                    <a:pt x="98" y="18169"/>
                  </a:lnTo>
                  <a:lnTo>
                    <a:pt x="25" y="17998"/>
                  </a:lnTo>
                  <a:lnTo>
                    <a:pt x="0" y="17828"/>
                  </a:lnTo>
                  <a:lnTo>
                    <a:pt x="0" y="877"/>
                  </a:lnTo>
                  <a:lnTo>
                    <a:pt x="0" y="877"/>
                  </a:lnTo>
                  <a:lnTo>
                    <a:pt x="25" y="706"/>
                  </a:lnTo>
                  <a:lnTo>
                    <a:pt x="98" y="560"/>
                  </a:lnTo>
                  <a:lnTo>
                    <a:pt x="195" y="414"/>
                  </a:lnTo>
                  <a:lnTo>
                    <a:pt x="341" y="268"/>
                  </a:lnTo>
                  <a:lnTo>
                    <a:pt x="487" y="171"/>
                  </a:lnTo>
                  <a:lnTo>
                    <a:pt x="658" y="73"/>
                  </a:lnTo>
                  <a:lnTo>
                    <a:pt x="828" y="24"/>
                  </a:lnTo>
                  <a:lnTo>
                    <a:pt x="974"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3" name="Google Shape;273;p18"/>
            <p:cNvSpPr/>
            <p:nvPr/>
          </p:nvSpPr>
          <p:spPr>
            <a:xfrm>
              <a:off x="626775" y="929175"/>
              <a:ext cx="377525" cy="462775"/>
            </a:xfrm>
            <a:custGeom>
              <a:avLst/>
              <a:gdLst/>
              <a:ahLst/>
              <a:cxnLst/>
              <a:rect l="l" t="t" r="r" b="b"/>
              <a:pathLst>
                <a:path w="15101" h="18511" fill="none" extrusionOk="0">
                  <a:moveTo>
                    <a:pt x="15101" y="3362"/>
                  </a:moveTo>
                  <a:lnTo>
                    <a:pt x="15101" y="17731"/>
                  </a:lnTo>
                  <a:lnTo>
                    <a:pt x="15101" y="17731"/>
                  </a:lnTo>
                  <a:lnTo>
                    <a:pt x="15077" y="17877"/>
                  </a:lnTo>
                  <a:lnTo>
                    <a:pt x="15028" y="18024"/>
                  </a:lnTo>
                  <a:lnTo>
                    <a:pt x="14979" y="18145"/>
                  </a:lnTo>
                  <a:lnTo>
                    <a:pt x="14882" y="18267"/>
                  </a:lnTo>
                  <a:lnTo>
                    <a:pt x="14760" y="18365"/>
                  </a:lnTo>
                  <a:lnTo>
                    <a:pt x="14614" y="18438"/>
                  </a:lnTo>
                  <a:lnTo>
                    <a:pt x="14468" y="18486"/>
                  </a:lnTo>
                  <a:lnTo>
                    <a:pt x="14322" y="18511"/>
                  </a:lnTo>
                  <a:lnTo>
                    <a:pt x="780" y="18511"/>
                  </a:lnTo>
                  <a:lnTo>
                    <a:pt x="780" y="18511"/>
                  </a:lnTo>
                  <a:lnTo>
                    <a:pt x="634" y="18486"/>
                  </a:lnTo>
                  <a:lnTo>
                    <a:pt x="488" y="18438"/>
                  </a:lnTo>
                  <a:lnTo>
                    <a:pt x="342" y="18365"/>
                  </a:lnTo>
                  <a:lnTo>
                    <a:pt x="220" y="18267"/>
                  </a:lnTo>
                  <a:lnTo>
                    <a:pt x="123" y="18145"/>
                  </a:lnTo>
                  <a:lnTo>
                    <a:pt x="74" y="18024"/>
                  </a:lnTo>
                  <a:lnTo>
                    <a:pt x="25" y="17877"/>
                  </a:lnTo>
                  <a:lnTo>
                    <a:pt x="1" y="17731"/>
                  </a:lnTo>
                  <a:lnTo>
                    <a:pt x="1" y="780"/>
                  </a:lnTo>
                  <a:lnTo>
                    <a:pt x="1" y="780"/>
                  </a:lnTo>
                  <a:lnTo>
                    <a:pt x="25" y="610"/>
                  </a:lnTo>
                  <a:lnTo>
                    <a:pt x="74" y="464"/>
                  </a:lnTo>
                  <a:lnTo>
                    <a:pt x="123" y="342"/>
                  </a:lnTo>
                  <a:lnTo>
                    <a:pt x="220" y="220"/>
                  </a:lnTo>
                  <a:lnTo>
                    <a:pt x="342" y="123"/>
                  </a:lnTo>
                  <a:lnTo>
                    <a:pt x="488" y="50"/>
                  </a:lnTo>
                  <a:lnTo>
                    <a:pt x="634" y="1"/>
                  </a:lnTo>
                  <a:lnTo>
                    <a:pt x="780" y="1"/>
                  </a:lnTo>
                  <a:lnTo>
                    <a:pt x="1174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4" name="Google Shape;274;p18"/>
            <p:cNvSpPr/>
            <p:nvPr/>
          </p:nvSpPr>
          <p:spPr>
            <a:xfrm>
              <a:off x="688900" y="1256150"/>
              <a:ext cx="133975" cy="25"/>
            </a:xfrm>
            <a:custGeom>
              <a:avLst/>
              <a:gdLst/>
              <a:ahLst/>
              <a:cxnLst/>
              <a:rect l="l" t="t" r="r" b="b"/>
              <a:pathLst>
                <a:path w="5359" h="1" fill="none" extrusionOk="0">
                  <a:moveTo>
                    <a:pt x="5358" y="0"/>
                  </a:moveTo>
                  <a:lnTo>
                    <a:pt x="0"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5" name="Google Shape;275;p18"/>
            <p:cNvSpPr/>
            <p:nvPr/>
          </p:nvSpPr>
          <p:spPr>
            <a:xfrm>
              <a:off x="688900" y="1201350"/>
              <a:ext cx="255750" cy="25"/>
            </a:xfrm>
            <a:custGeom>
              <a:avLst/>
              <a:gdLst/>
              <a:ahLst/>
              <a:cxnLst/>
              <a:rect l="l" t="t" r="r" b="b"/>
              <a:pathLst>
                <a:path w="10230" h="1" fill="none" extrusionOk="0">
                  <a:moveTo>
                    <a:pt x="10229" y="1"/>
                  </a:moveTo>
                  <a:lnTo>
                    <a:pt x="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6" name="Google Shape;276;p18"/>
            <p:cNvSpPr/>
            <p:nvPr/>
          </p:nvSpPr>
          <p:spPr>
            <a:xfrm>
              <a:off x="688900" y="1145950"/>
              <a:ext cx="255750" cy="25"/>
            </a:xfrm>
            <a:custGeom>
              <a:avLst/>
              <a:gdLst/>
              <a:ahLst/>
              <a:cxnLst/>
              <a:rect l="l" t="t" r="r" b="b"/>
              <a:pathLst>
                <a:path w="10230" h="1" fill="none" extrusionOk="0">
                  <a:moveTo>
                    <a:pt x="10229" y="0"/>
                  </a:moveTo>
                  <a:lnTo>
                    <a:pt x="0"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7" name="Google Shape;277;p18"/>
            <p:cNvSpPr/>
            <p:nvPr/>
          </p:nvSpPr>
          <p:spPr>
            <a:xfrm>
              <a:off x="688900" y="1090525"/>
              <a:ext cx="255750" cy="25"/>
            </a:xfrm>
            <a:custGeom>
              <a:avLst/>
              <a:gdLst/>
              <a:ahLst/>
              <a:cxnLst/>
              <a:rect l="l" t="t" r="r" b="b"/>
              <a:pathLst>
                <a:path w="10230" h="1" fill="none" extrusionOk="0">
                  <a:moveTo>
                    <a:pt x="10229" y="1"/>
                  </a:moveTo>
                  <a:lnTo>
                    <a:pt x="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8" name="Google Shape;278;p18"/>
            <p:cNvSpPr/>
            <p:nvPr/>
          </p:nvSpPr>
          <p:spPr>
            <a:xfrm>
              <a:off x="920250" y="929175"/>
              <a:ext cx="84050" cy="84050"/>
            </a:xfrm>
            <a:custGeom>
              <a:avLst/>
              <a:gdLst/>
              <a:ahLst/>
              <a:cxnLst/>
              <a:rect l="l" t="t" r="r" b="b"/>
              <a:pathLst>
                <a:path w="3362" h="3362" fill="none" extrusionOk="0">
                  <a:moveTo>
                    <a:pt x="1" y="2582"/>
                  </a:moveTo>
                  <a:lnTo>
                    <a:pt x="1" y="1"/>
                  </a:lnTo>
                  <a:lnTo>
                    <a:pt x="3362" y="3362"/>
                  </a:lnTo>
                  <a:lnTo>
                    <a:pt x="780" y="3362"/>
                  </a:lnTo>
                  <a:lnTo>
                    <a:pt x="780" y="3362"/>
                  </a:lnTo>
                  <a:lnTo>
                    <a:pt x="610" y="3337"/>
                  </a:lnTo>
                  <a:lnTo>
                    <a:pt x="464" y="3289"/>
                  </a:lnTo>
                  <a:lnTo>
                    <a:pt x="342" y="3216"/>
                  </a:lnTo>
                  <a:lnTo>
                    <a:pt x="220" y="3118"/>
                  </a:lnTo>
                  <a:lnTo>
                    <a:pt x="123" y="3021"/>
                  </a:lnTo>
                  <a:lnTo>
                    <a:pt x="50" y="2875"/>
                  </a:lnTo>
                  <a:lnTo>
                    <a:pt x="1" y="2729"/>
                  </a:lnTo>
                  <a:lnTo>
                    <a:pt x="1" y="2582"/>
                  </a:lnTo>
                  <a:lnTo>
                    <a:pt x="1" y="2582"/>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aphicFrame>
        <p:nvGraphicFramePr>
          <p:cNvPr id="14" name="Chart 13"/>
          <p:cNvGraphicFramePr>
            <a:graphicFrameLocks/>
          </p:cNvGraphicFramePr>
          <p:nvPr>
            <p:extLst>
              <p:ext uri="{D42A27DB-BD31-4B8C-83A1-F6EECF244321}">
                <p14:modId xmlns:p14="http://schemas.microsoft.com/office/powerpoint/2010/main" val="2613827168"/>
              </p:ext>
            </p:extLst>
          </p:nvPr>
        </p:nvGraphicFramePr>
        <p:xfrm>
          <a:off x="533317" y="1491630"/>
          <a:ext cx="8083232" cy="292884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0578582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66"/>
        <p:cNvGrpSpPr/>
        <p:nvPr/>
      </p:nvGrpSpPr>
      <p:grpSpPr>
        <a:xfrm>
          <a:off x="0" y="0"/>
          <a:ext cx="0" cy="0"/>
          <a:chOff x="0" y="0"/>
          <a:chExt cx="0" cy="0"/>
        </a:xfrm>
      </p:grpSpPr>
      <p:sp>
        <p:nvSpPr>
          <p:cNvPr id="268" name="Google Shape;268;p18"/>
          <p:cNvSpPr txBox="1">
            <a:spLocks noGrp="1"/>
          </p:cNvSpPr>
          <p:nvPr>
            <p:ph type="title"/>
          </p:nvPr>
        </p:nvSpPr>
        <p:spPr>
          <a:xfrm>
            <a:off x="814275" y="392575"/>
            <a:ext cx="5258400" cy="766200"/>
          </a:xfrm>
          <a:prstGeom prst="rect">
            <a:avLst/>
          </a:prstGeom>
          <a:noFill/>
          <a:ln>
            <a:noFill/>
          </a:ln>
        </p:spPr>
        <p:txBody>
          <a:bodyPr spcFirstLastPara="1" wrap="square" lIns="91425" tIns="91425" rIns="91425" bIns="91425" anchor="ctr" anchorCtr="0">
            <a:noAutofit/>
          </a:bodyPr>
          <a:lstStyle/>
          <a:p>
            <a:r>
              <a:rPr lang="en-US" sz="1800" dirty="0">
                <a:latin typeface="Arial" panose="020B0604020202020204" pitchFamily="34" charset="0"/>
                <a:cs typeface="Arial" panose="020B0604020202020204" pitchFamily="34" charset="0"/>
              </a:rPr>
              <a:t>Do you experience fluctuations in voltage or frequent voltage drops?</a:t>
            </a:r>
            <a:endParaRPr sz="1800" dirty="0">
              <a:latin typeface="Arial" panose="020B0604020202020204" pitchFamily="34" charset="0"/>
              <a:cs typeface="Arial" panose="020B0604020202020204" pitchFamily="34" charset="0"/>
            </a:endParaRPr>
          </a:p>
        </p:txBody>
      </p:sp>
      <p:sp>
        <p:nvSpPr>
          <p:cNvPr id="270" name="Google Shape;270;p18"/>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12</a:t>
            </a:fld>
            <a:endParaRPr dirty="0"/>
          </a:p>
        </p:txBody>
      </p:sp>
      <p:grpSp>
        <p:nvGrpSpPr>
          <p:cNvPr id="271" name="Google Shape;271;p18"/>
          <p:cNvGrpSpPr/>
          <p:nvPr/>
        </p:nvGrpSpPr>
        <p:grpSpPr>
          <a:xfrm>
            <a:off x="312466" y="587260"/>
            <a:ext cx="309022" cy="376837"/>
            <a:chOff x="596350" y="929175"/>
            <a:chExt cx="407950" cy="497475"/>
          </a:xfrm>
        </p:grpSpPr>
        <p:sp>
          <p:nvSpPr>
            <p:cNvPr id="272" name="Google Shape;272;p18"/>
            <p:cNvSpPr/>
            <p:nvPr/>
          </p:nvSpPr>
          <p:spPr>
            <a:xfrm>
              <a:off x="596350" y="953550"/>
              <a:ext cx="387250" cy="473100"/>
            </a:xfrm>
            <a:custGeom>
              <a:avLst/>
              <a:gdLst/>
              <a:ahLst/>
              <a:cxnLst/>
              <a:rect l="l" t="t" r="r" b="b"/>
              <a:pathLst>
                <a:path w="15490" h="18924" fill="none" extrusionOk="0">
                  <a:moveTo>
                    <a:pt x="15490" y="17828"/>
                  </a:moveTo>
                  <a:lnTo>
                    <a:pt x="15490" y="17828"/>
                  </a:lnTo>
                  <a:lnTo>
                    <a:pt x="15466" y="17998"/>
                  </a:lnTo>
                  <a:lnTo>
                    <a:pt x="15417" y="18169"/>
                  </a:lnTo>
                  <a:lnTo>
                    <a:pt x="15319" y="18364"/>
                  </a:lnTo>
                  <a:lnTo>
                    <a:pt x="15198" y="18534"/>
                  </a:lnTo>
                  <a:lnTo>
                    <a:pt x="15052" y="18680"/>
                  </a:lnTo>
                  <a:lnTo>
                    <a:pt x="14881" y="18802"/>
                  </a:lnTo>
                  <a:lnTo>
                    <a:pt x="14735" y="18900"/>
                  </a:lnTo>
                  <a:lnTo>
                    <a:pt x="14564" y="18924"/>
                  </a:lnTo>
                  <a:lnTo>
                    <a:pt x="1023" y="18924"/>
                  </a:lnTo>
                  <a:lnTo>
                    <a:pt x="1023" y="18924"/>
                  </a:lnTo>
                  <a:lnTo>
                    <a:pt x="853" y="18900"/>
                  </a:lnTo>
                  <a:lnTo>
                    <a:pt x="682" y="18802"/>
                  </a:lnTo>
                  <a:lnTo>
                    <a:pt x="512" y="18680"/>
                  </a:lnTo>
                  <a:lnTo>
                    <a:pt x="341" y="18534"/>
                  </a:lnTo>
                  <a:lnTo>
                    <a:pt x="219" y="18364"/>
                  </a:lnTo>
                  <a:lnTo>
                    <a:pt x="98" y="18169"/>
                  </a:lnTo>
                  <a:lnTo>
                    <a:pt x="25" y="17998"/>
                  </a:lnTo>
                  <a:lnTo>
                    <a:pt x="0" y="17828"/>
                  </a:lnTo>
                  <a:lnTo>
                    <a:pt x="0" y="877"/>
                  </a:lnTo>
                  <a:lnTo>
                    <a:pt x="0" y="877"/>
                  </a:lnTo>
                  <a:lnTo>
                    <a:pt x="25" y="706"/>
                  </a:lnTo>
                  <a:lnTo>
                    <a:pt x="98" y="560"/>
                  </a:lnTo>
                  <a:lnTo>
                    <a:pt x="195" y="414"/>
                  </a:lnTo>
                  <a:lnTo>
                    <a:pt x="341" y="268"/>
                  </a:lnTo>
                  <a:lnTo>
                    <a:pt x="487" y="171"/>
                  </a:lnTo>
                  <a:lnTo>
                    <a:pt x="658" y="73"/>
                  </a:lnTo>
                  <a:lnTo>
                    <a:pt x="828" y="24"/>
                  </a:lnTo>
                  <a:lnTo>
                    <a:pt x="974"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3" name="Google Shape;273;p18"/>
            <p:cNvSpPr/>
            <p:nvPr/>
          </p:nvSpPr>
          <p:spPr>
            <a:xfrm>
              <a:off x="626775" y="929175"/>
              <a:ext cx="377525" cy="462775"/>
            </a:xfrm>
            <a:custGeom>
              <a:avLst/>
              <a:gdLst/>
              <a:ahLst/>
              <a:cxnLst/>
              <a:rect l="l" t="t" r="r" b="b"/>
              <a:pathLst>
                <a:path w="15101" h="18511" fill="none" extrusionOk="0">
                  <a:moveTo>
                    <a:pt x="15101" y="3362"/>
                  </a:moveTo>
                  <a:lnTo>
                    <a:pt x="15101" y="17731"/>
                  </a:lnTo>
                  <a:lnTo>
                    <a:pt x="15101" y="17731"/>
                  </a:lnTo>
                  <a:lnTo>
                    <a:pt x="15077" y="17877"/>
                  </a:lnTo>
                  <a:lnTo>
                    <a:pt x="15028" y="18024"/>
                  </a:lnTo>
                  <a:lnTo>
                    <a:pt x="14979" y="18145"/>
                  </a:lnTo>
                  <a:lnTo>
                    <a:pt x="14882" y="18267"/>
                  </a:lnTo>
                  <a:lnTo>
                    <a:pt x="14760" y="18365"/>
                  </a:lnTo>
                  <a:lnTo>
                    <a:pt x="14614" y="18438"/>
                  </a:lnTo>
                  <a:lnTo>
                    <a:pt x="14468" y="18486"/>
                  </a:lnTo>
                  <a:lnTo>
                    <a:pt x="14322" y="18511"/>
                  </a:lnTo>
                  <a:lnTo>
                    <a:pt x="780" y="18511"/>
                  </a:lnTo>
                  <a:lnTo>
                    <a:pt x="780" y="18511"/>
                  </a:lnTo>
                  <a:lnTo>
                    <a:pt x="634" y="18486"/>
                  </a:lnTo>
                  <a:lnTo>
                    <a:pt x="488" y="18438"/>
                  </a:lnTo>
                  <a:lnTo>
                    <a:pt x="342" y="18365"/>
                  </a:lnTo>
                  <a:lnTo>
                    <a:pt x="220" y="18267"/>
                  </a:lnTo>
                  <a:lnTo>
                    <a:pt x="123" y="18145"/>
                  </a:lnTo>
                  <a:lnTo>
                    <a:pt x="74" y="18024"/>
                  </a:lnTo>
                  <a:lnTo>
                    <a:pt x="25" y="17877"/>
                  </a:lnTo>
                  <a:lnTo>
                    <a:pt x="1" y="17731"/>
                  </a:lnTo>
                  <a:lnTo>
                    <a:pt x="1" y="780"/>
                  </a:lnTo>
                  <a:lnTo>
                    <a:pt x="1" y="780"/>
                  </a:lnTo>
                  <a:lnTo>
                    <a:pt x="25" y="610"/>
                  </a:lnTo>
                  <a:lnTo>
                    <a:pt x="74" y="464"/>
                  </a:lnTo>
                  <a:lnTo>
                    <a:pt x="123" y="342"/>
                  </a:lnTo>
                  <a:lnTo>
                    <a:pt x="220" y="220"/>
                  </a:lnTo>
                  <a:lnTo>
                    <a:pt x="342" y="123"/>
                  </a:lnTo>
                  <a:lnTo>
                    <a:pt x="488" y="50"/>
                  </a:lnTo>
                  <a:lnTo>
                    <a:pt x="634" y="1"/>
                  </a:lnTo>
                  <a:lnTo>
                    <a:pt x="780" y="1"/>
                  </a:lnTo>
                  <a:lnTo>
                    <a:pt x="1174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4" name="Google Shape;274;p18"/>
            <p:cNvSpPr/>
            <p:nvPr/>
          </p:nvSpPr>
          <p:spPr>
            <a:xfrm>
              <a:off x="688900" y="1256150"/>
              <a:ext cx="133975" cy="25"/>
            </a:xfrm>
            <a:custGeom>
              <a:avLst/>
              <a:gdLst/>
              <a:ahLst/>
              <a:cxnLst/>
              <a:rect l="l" t="t" r="r" b="b"/>
              <a:pathLst>
                <a:path w="5359" h="1" fill="none" extrusionOk="0">
                  <a:moveTo>
                    <a:pt x="5358" y="0"/>
                  </a:moveTo>
                  <a:lnTo>
                    <a:pt x="0"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5" name="Google Shape;275;p18"/>
            <p:cNvSpPr/>
            <p:nvPr/>
          </p:nvSpPr>
          <p:spPr>
            <a:xfrm>
              <a:off x="688900" y="1201350"/>
              <a:ext cx="255750" cy="25"/>
            </a:xfrm>
            <a:custGeom>
              <a:avLst/>
              <a:gdLst/>
              <a:ahLst/>
              <a:cxnLst/>
              <a:rect l="l" t="t" r="r" b="b"/>
              <a:pathLst>
                <a:path w="10230" h="1" fill="none" extrusionOk="0">
                  <a:moveTo>
                    <a:pt x="10229" y="1"/>
                  </a:moveTo>
                  <a:lnTo>
                    <a:pt x="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6" name="Google Shape;276;p18"/>
            <p:cNvSpPr/>
            <p:nvPr/>
          </p:nvSpPr>
          <p:spPr>
            <a:xfrm>
              <a:off x="688900" y="1145950"/>
              <a:ext cx="255750" cy="25"/>
            </a:xfrm>
            <a:custGeom>
              <a:avLst/>
              <a:gdLst/>
              <a:ahLst/>
              <a:cxnLst/>
              <a:rect l="l" t="t" r="r" b="b"/>
              <a:pathLst>
                <a:path w="10230" h="1" fill="none" extrusionOk="0">
                  <a:moveTo>
                    <a:pt x="10229" y="0"/>
                  </a:moveTo>
                  <a:lnTo>
                    <a:pt x="0"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7" name="Google Shape;277;p18"/>
            <p:cNvSpPr/>
            <p:nvPr/>
          </p:nvSpPr>
          <p:spPr>
            <a:xfrm>
              <a:off x="688900" y="1090525"/>
              <a:ext cx="255750" cy="25"/>
            </a:xfrm>
            <a:custGeom>
              <a:avLst/>
              <a:gdLst/>
              <a:ahLst/>
              <a:cxnLst/>
              <a:rect l="l" t="t" r="r" b="b"/>
              <a:pathLst>
                <a:path w="10230" h="1" fill="none" extrusionOk="0">
                  <a:moveTo>
                    <a:pt x="10229" y="1"/>
                  </a:moveTo>
                  <a:lnTo>
                    <a:pt x="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8" name="Google Shape;278;p18"/>
            <p:cNvSpPr/>
            <p:nvPr/>
          </p:nvSpPr>
          <p:spPr>
            <a:xfrm>
              <a:off x="920250" y="929175"/>
              <a:ext cx="84050" cy="84050"/>
            </a:xfrm>
            <a:custGeom>
              <a:avLst/>
              <a:gdLst/>
              <a:ahLst/>
              <a:cxnLst/>
              <a:rect l="l" t="t" r="r" b="b"/>
              <a:pathLst>
                <a:path w="3362" h="3362" fill="none" extrusionOk="0">
                  <a:moveTo>
                    <a:pt x="1" y="2582"/>
                  </a:moveTo>
                  <a:lnTo>
                    <a:pt x="1" y="1"/>
                  </a:lnTo>
                  <a:lnTo>
                    <a:pt x="3362" y="3362"/>
                  </a:lnTo>
                  <a:lnTo>
                    <a:pt x="780" y="3362"/>
                  </a:lnTo>
                  <a:lnTo>
                    <a:pt x="780" y="3362"/>
                  </a:lnTo>
                  <a:lnTo>
                    <a:pt x="610" y="3337"/>
                  </a:lnTo>
                  <a:lnTo>
                    <a:pt x="464" y="3289"/>
                  </a:lnTo>
                  <a:lnTo>
                    <a:pt x="342" y="3216"/>
                  </a:lnTo>
                  <a:lnTo>
                    <a:pt x="220" y="3118"/>
                  </a:lnTo>
                  <a:lnTo>
                    <a:pt x="123" y="3021"/>
                  </a:lnTo>
                  <a:lnTo>
                    <a:pt x="50" y="2875"/>
                  </a:lnTo>
                  <a:lnTo>
                    <a:pt x="1" y="2729"/>
                  </a:lnTo>
                  <a:lnTo>
                    <a:pt x="1" y="2582"/>
                  </a:lnTo>
                  <a:lnTo>
                    <a:pt x="1" y="2582"/>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aphicFrame>
        <p:nvGraphicFramePr>
          <p:cNvPr id="13" name="Chart 12"/>
          <p:cNvGraphicFramePr/>
          <p:nvPr>
            <p:extLst>
              <p:ext uri="{D42A27DB-BD31-4B8C-83A1-F6EECF244321}">
                <p14:modId xmlns:p14="http://schemas.microsoft.com/office/powerpoint/2010/main" val="1108160775"/>
              </p:ext>
            </p:extLst>
          </p:nvPr>
        </p:nvGraphicFramePr>
        <p:xfrm>
          <a:off x="484059" y="1491630"/>
          <a:ext cx="7862181" cy="297757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9164308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66"/>
        <p:cNvGrpSpPr/>
        <p:nvPr/>
      </p:nvGrpSpPr>
      <p:grpSpPr>
        <a:xfrm>
          <a:off x="0" y="0"/>
          <a:ext cx="0" cy="0"/>
          <a:chOff x="0" y="0"/>
          <a:chExt cx="0" cy="0"/>
        </a:xfrm>
      </p:grpSpPr>
      <p:sp>
        <p:nvSpPr>
          <p:cNvPr id="268" name="Google Shape;268;p18"/>
          <p:cNvSpPr txBox="1">
            <a:spLocks noGrp="1"/>
          </p:cNvSpPr>
          <p:nvPr>
            <p:ph type="title"/>
          </p:nvPr>
        </p:nvSpPr>
        <p:spPr>
          <a:xfrm>
            <a:off x="814275" y="392575"/>
            <a:ext cx="5258400" cy="766200"/>
          </a:xfrm>
          <a:prstGeom prst="rect">
            <a:avLst/>
          </a:prstGeom>
          <a:noFill/>
          <a:ln>
            <a:noFill/>
          </a:ln>
        </p:spPr>
        <p:txBody>
          <a:bodyPr spcFirstLastPara="1" wrap="square" lIns="91425" tIns="91425" rIns="91425" bIns="91425" anchor="ctr" anchorCtr="0">
            <a:noAutofit/>
          </a:bodyPr>
          <a:lstStyle/>
          <a:p>
            <a:r>
              <a:rPr lang="en-US" sz="1800" dirty="0">
                <a:latin typeface="Arial" panose="020B0604020202020204" pitchFamily="34" charset="0"/>
                <a:cs typeface="Arial" panose="020B0604020202020204" pitchFamily="34" charset="0"/>
              </a:rPr>
              <a:t>If yes, how often do you experience these fluctuations?</a:t>
            </a:r>
            <a:endParaRPr sz="1800" dirty="0">
              <a:latin typeface="Arial" panose="020B0604020202020204" pitchFamily="34" charset="0"/>
              <a:cs typeface="Arial" panose="020B0604020202020204" pitchFamily="34" charset="0"/>
            </a:endParaRPr>
          </a:p>
        </p:txBody>
      </p:sp>
      <p:sp>
        <p:nvSpPr>
          <p:cNvPr id="270" name="Google Shape;270;p18"/>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13</a:t>
            </a:fld>
            <a:endParaRPr dirty="0"/>
          </a:p>
        </p:txBody>
      </p:sp>
      <p:grpSp>
        <p:nvGrpSpPr>
          <p:cNvPr id="271" name="Google Shape;271;p18"/>
          <p:cNvGrpSpPr/>
          <p:nvPr/>
        </p:nvGrpSpPr>
        <p:grpSpPr>
          <a:xfrm>
            <a:off x="312466" y="587260"/>
            <a:ext cx="309022" cy="376837"/>
            <a:chOff x="596350" y="929175"/>
            <a:chExt cx="407950" cy="497475"/>
          </a:xfrm>
        </p:grpSpPr>
        <p:sp>
          <p:nvSpPr>
            <p:cNvPr id="272" name="Google Shape;272;p18"/>
            <p:cNvSpPr/>
            <p:nvPr/>
          </p:nvSpPr>
          <p:spPr>
            <a:xfrm>
              <a:off x="596350" y="953550"/>
              <a:ext cx="387250" cy="473100"/>
            </a:xfrm>
            <a:custGeom>
              <a:avLst/>
              <a:gdLst/>
              <a:ahLst/>
              <a:cxnLst/>
              <a:rect l="l" t="t" r="r" b="b"/>
              <a:pathLst>
                <a:path w="15490" h="18924" fill="none" extrusionOk="0">
                  <a:moveTo>
                    <a:pt x="15490" y="17828"/>
                  </a:moveTo>
                  <a:lnTo>
                    <a:pt x="15490" y="17828"/>
                  </a:lnTo>
                  <a:lnTo>
                    <a:pt x="15466" y="17998"/>
                  </a:lnTo>
                  <a:lnTo>
                    <a:pt x="15417" y="18169"/>
                  </a:lnTo>
                  <a:lnTo>
                    <a:pt x="15319" y="18364"/>
                  </a:lnTo>
                  <a:lnTo>
                    <a:pt x="15198" y="18534"/>
                  </a:lnTo>
                  <a:lnTo>
                    <a:pt x="15052" y="18680"/>
                  </a:lnTo>
                  <a:lnTo>
                    <a:pt x="14881" y="18802"/>
                  </a:lnTo>
                  <a:lnTo>
                    <a:pt x="14735" y="18900"/>
                  </a:lnTo>
                  <a:lnTo>
                    <a:pt x="14564" y="18924"/>
                  </a:lnTo>
                  <a:lnTo>
                    <a:pt x="1023" y="18924"/>
                  </a:lnTo>
                  <a:lnTo>
                    <a:pt x="1023" y="18924"/>
                  </a:lnTo>
                  <a:lnTo>
                    <a:pt x="853" y="18900"/>
                  </a:lnTo>
                  <a:lnTo>
                    <a:pt x="682" y="18802"/>
                  </a:lnTo>
                  <a:lnTo>
                    <a:pt x="512" y="18680"/>
                  </a:lnTo>
                  <a:lnTo>
                    <a:pt x="341" y="18534"/>
                  </a:lnTo>
                  <a:lnTo>
                    <a:pt x="219" y="18364"/>
                  </a:lnTo>
                  <a:lnTo>
                    <a:pt x="98" y="18169"/>
                  </a:lnTo>
                  <a:lnTo>
                    <a:pt x="25" y="17998"/>
                  </a:lnTo>
                  <a:lnTo>
                    <a:pt x="0" y="17828"/>
                  </a:lnTo>
                  <a:lnTo>
                    <a:pt x="0" y="877"/>
                  </a:lnTo>
                  <a:lnTo>
                    <a:pt x="0" y="877"/>
                  </a:lnTo>
                  <a:lnTo>
                    <a:pt x="25" y="706"/>
                  </a:lnTo>
                  <a:lnTo>
                    <a:pt x="98" y="560"/>
                  </a:lnTo>
                  <a:lnTo>
                    <a:pt x="195" y="414"/>
                  </a:lnTo>
                  <a:lnTo>
                    <a:pt x="341" y="268"/>
                  </a:lnTo>
                  <a:lnTo>
                    <a:pt x="487" y="171"/>
                  </a:lnTo>
                  <a:lnTo>
                    <a:pt x="658" y="73"/>
                  </a:lnTo>
                  <a:lnTo>
                    <a:pt x="828" y="24"/>
                  </a:lnTo>
                  <a:lnTo>
                    <a:pt x="974"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3" name="Google Shape;273;p18"/>
            <p:cNvSpPr/>
            <p:nvPr/>
          </p:nvSpPr>
          <p:spPr>
            <a:xfrm>
              <a:off x="626775" y="929175"/>
              <a:ext cx="377525" cy="462775"/>
            </a:xfrm>
            <a:custGeom>
              <a:avLst/>
              <a:gdLst/>
              <a:ahLst/>
              <a:cxnLst/>
              <a:rect l="l" t="t" r="r" b="b"/>
              <a:pathLst>
                <a:path w="15101" h="18511" fill="none" extrusionOk="0">
                  <a:moveTo>
                    <a:pt x="15101" y="3362"/>
                  </a:moveTo>
                  <a:lnTo>
                    <a:pt x="15101" y="17731"/>
                  </a:lnTo>
                  <a:lnTo>
                    <a:pt x="15101" y="17731"/>
                  </a:lnTo>
                  <a:lnTo>
                    <a:pt x="15077" y="17877"/>
                  </a:lnTo>
                  <a:lnTo>
                    <a:pt x="15028" y="18024"/>
                  </a:lnTo>
                  <a:lnTo>
                    <a:pt x="14979" y="18145"/>
                  </a:lnTo>
                  <a:lnTo>
                    <a:pt x="14882" y="18267"/>
                  </a:lnTo>
                  <a:lnTo>
                    <a:pt x="14760" y="18365"/>
                  </a:lnTo>
                  <a:lnTo>
                    <a:pt x="14614" y="18438"/>
                  </a:lnTo>
                  <a:lnTo>
                    <a:pt x="14468" y="18486"/>
                  </a:lnTo>
                  <a:lnTo>
                    <a:pt x="14322" y="18511"/>
                  </a:lnTo>
                  <a:lnTo>
                    <a:pt x="780" y="18511"/>
                  </a:lnTo>
                  <a:lnTo>
                    <a:pt x="780" y="18511"/>
                  </a:lnTo>
                  <a:lnTo>
                    <a:pt x="634" y="18486"/>
                  </a:lnTo>
                  <a:lnTo>
                    <a:pt x="488" y="18438"/>
                  </a:lnTo>
                  <a:lnTo>
                    <a:pt x="342" y="18365"/>
                  </a:lnTo>
                  <a:lnTo>
                    <a:pt x="220" y="18267"/>
                  </a:lnTo>
                  <a:lnTo>
                    <a:pt x="123" y="18145"/>
                  </a:lnTo>
                  <a:lnTo>
                    <a:pt x="74" y="18024"/>
                  </a:lnTo>
                  <a:lnTo>
                    <a:pt x="25" y="17877"/>
                  </a:lnTo>
                  <a:lnTo>
                    <a:pt x="1" y="17731"/>
                  </a:lnTo>
                  <a:lnTo>
                    <a:pt x="1" y="780"/>
                  </a:lnTo>
                  <a:lnTo>
                    <a:pt x="1" y="780"/>
                  </a:lnTo>
                  <a:lnTo>
                    <a:pt x="25" y="610"/>
                  </a:lnTo>
                  <a:lnTo>
                    <a:pt x="74" y="464"/>
                  </a:lnTo>
                  <a:lnTo>
                    <a:pt x="123" y="342"/>
                  </a:lnTo>
                  <a:lnTo>
                    <a:pt x="220" y="220"/>
                  </a:lnTo>
                  <a:lnTo>
                    <a:pt x="342" y="123"/>
                  </a:lnTo>
                  <a:lnTo>
                    <a:pt x="488" y="50"/>
                  </a:lnTo>
                  <a:lnTo>
                    <a:pt x="634" y="1"/>
                  </a:lnTo>
                  <a:lnTo>
                    <a:pt x="780" y="1"/>
                  </a:lnTo>
                  <a:lnTo>
                    <a:pt x="1174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4" name="Google Shape;274;p18"/>
            <p:cNvSpPr/>
            <p:nvPr/>
          </p:nvSpPr>
          <p:spPr>
            <a:xfrm>
              <a:off x="688900" y="1256150"/>
              <a:ext cx="133975" cy="25"/>
            </a:xfrm>
            <a:custGeom>
              <a:avLst/>
              <a:gdLst/>
              <a:ahLst/>
              <a:cxnLst/>
              <a:rect l="l" t="t" r="r" b="b"/>
              <a:pathLst>
                <a:path w="5359" h="1" fill="none" extrusionOk="0">
                  <a:moveTo>
                    <a:pt x="5358" y="0"/>
                  </a:moveTo>
                  <a:lnTo>
                    <a:pt x="0"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5" name="Google Shape;275;p18"/>
            <p:cNvSpPr/>
            <p:nvPr/>
          </p:nvSpPr>
          <p:spPr>
            <a:xfrm>
              <a:off x="688900" y="1201350"/>
              <a:ext cx="255750" cy="25"/>
            </a:xfrm>
            <a:custGeom>
              <a:avLst/>
              <a:gdLst/>
              <a:ahLst/>
              <a:cxnLst/>
              <a:rect l="l" t="t" r="r" b="b"/>
              <a:pathLst>
                <a:path w="10230" h="1" fill="none" extrusionOk="0">
                  <a:moveTo>
                    <a:pt x="10229" y="1"/>
                  </a:moveTo>
                  <a:lnTo>
                    <a:pt x="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6" name="Google Shape;276;p18"/>
            <p:cNvSpPr/>
            <p:nvPr/>
          </p:nvSpPr>
          <p:spPr>
            <a:xfrm>
              <a:off x="688900" y="1145950"/>
              <a:ext cx="255750" cy="25"/>
            </a:xfrm>
            <a:custGeom>
              <a:avLst/>
              <a:gdLst/>
              <a:ahLst/>
              <a:cxnLst/>
              <a:rect l="l" t="t" r="r" b="b"/>
              <a:pathLst>
                <a:path w="10230" h="1" fill="none" extrusionOk="0">
                  <a:moveTo>
                    <a:pt x="10229" y="0"/>
                  </a:moveTo>
                  <a:lnTo>
                    <a:pt x="0"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7" name="Google Shape;277;p18"/>
            <p:cNvSpPr/>
            <p:nvPr/>
          </p:nvSpPr>
          <p:spPr>
            <a:xfrm>
              <a:off x="688900" y="1090525"/>
              <a:ext cx="255750" cy="25"/>
            </a:xfrm>
            <a:custGeom>
              <a:avLst/>
              <a:gdLst/>
              <a:ahLst/>
              <a:cxnLst/>
              <a:rect l="l" t="t" r="r" b="b"/>
              <a:pathLst>
                <a:path w="10230" h="1" fill="none" extrusionOk="0">
                  <a:moveTo>
                    <a:pt x="10229" y="1"/>
                  </a:moveTo>
                  <a:lnTo>
                    <a:pt x="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8" name="Google Shape;278;p18"/>
            <p:cNvSpPr/>
            <p:nvPr/>
          </p:nvSpPr>
          <p:spPr>
            <a:xfrm>
              <a:off x="920250" y="929175"/>
              <a:ext cx="84050" cy="84050"/>
            </a:xfrm>
            <a:custGeom>
              <a:avLst/>
              <a:gdLst/>
              <a:ahLst/>
              <a:cxnLst/>
              <a:rect l="l" t="t" r="r" b="b"/>
              <a:pathLst>
                <a:path w="3362" h="3362" fill="none" extrusionOk="0">
                  <a:moveTo>
                    <a:pt x="1" y="2582"/>
                  </a:moveTo>
                  <a:lnTo>
                    <a:pt x="1" y="1"/>
                  </a:lnTo>
                  <a:lnTo>
                    <a:pt x="3362" y="3362"/>
                  </a:lnTo>
                  <a:lnTo>
                    <a:pt x="780" y="3362"/>
                  </a:lnTo>
                  <a:lnTo>
                    <a:pt x="780" y="3362"/>
                  </a:lnTo>
                  <a:lnTo>
                    <a:pt x="610" y="3337"/>
                  </a:lnTo>
                  <a:lnTo>
                    <a:pt x="464" y="3289"/>
                  </a:lnTo>
                  <a:lnTo>
                    <a:pt x="342" y="3216"/>
                  </a:lnTo>
                  <a:lnTo>
                    <a:pt x="220" y="3118"/>
                  </a:lnTo>
                  <a:lnTo>
                    <a:pt x="123" y="3021"/>
                  </a:lnTo>
                  <a:lnTo>
                    <a:pt x="50" y="2875"/>
                  </a:lnTo>
                  <a:lnTo>
                    <a:pt x="1" y="2729"/>
                  </a:lnTo>
                  <a:lnTo>
                    <a:pt x="1" y="2582"/>
                  </a:lnTo>
                  <a:lnTo>
                    <a:pt x="1" y="2582"/>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aphicFrame>
        <p:nvGraphicFramePr>
          <p:cNvPr id="14" name="Chart 13"/>
          <p:cNvGraphicFramePr>
            <a:graphicFrameLocks/>
          </p:cNvGraphicFramePr>
          <p:nvPr>
            <p:extLst>
              <p:ext uri="{D42A27DB-BD31-4B8C-83A1-F6EECF244321}">
                <p14:modId xmlns:p14="http://schemas.microsoft.com/office/powerpoint/2010/main" val="277314340"/>
              </p:ext>
            </p:extLst>
          </p:nvPr>
        </p:nvGraphicFramePr>
        <p:xfrm>
          <a:off x="382573" y="1491630"/>
          <a:ext cx="8414894" cy="292884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3394176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66"/>
        <p:cNvGrpSpPr/>
        <p:nvPr/>
      </p:nvGrpSpPr>
      <p:grpSpPr>
        <a:xfrm>
          <a:off x="0" y="0"/>
          <a:ext cx="0" cy="0"/>
          <a:chOff x="0" y="0"/>
          <a:chExt cx="0" cy="0"/>
        </a:xfrm>
      </p:grpSpPr>
      <p:sp>
        <p:nvSpPr>
          <p:cNvPr id="268" name="Google Shape;268;p18"/>
          <p:cNvSpPr txBox="1">
            <a:spLocks noGrp="1"/>
          </p:cNvSpPr>
          <p:nvPr>
            <p:ph type="title"/>
          </p:nvPr>
        </p:nvSpPr>
        <p:spPr>
          <a:xfrm>
            <a:off x="706366" y="392575"/>
            <a:ext cx="6529930" cy="766200"/>
          </a:xfrm>
          <a:prstGeom prst="rect">
            <a:avLst/>
          </a:prstGeom>
          <a:noFill/>
          <a:ln>
            <a:noFill/>
          </a:ln>
        </p:spPr>
        <p:txBody>
          <a:bodyPr spcFirstLastPara="1" wrap="square" lIns="91425" tIns="91425" rIns="91425" bIns="91425" anchor="ctr" anchorCtr="0">
            <a:noAutofit/>
          </a:bodyPr>
          <a:lstStyle/>
          <a:p>
            <a:r>
              <a:rPr lang="en-US" sz="1600" dirty="0">
                <a:latin typeface="Arial" panose="020B0604020202020204" pitchFamily="34" charset="0"/>
                <a:cs typeface="Arial" panose="020B0604020202020204" pitchFamily="34" charset="0"/>
              </a:rPr>
              <a:t>How satisfied are you with the customer service provided by DISCOM regarding electricity-related issues?</a:t>
            </a:r>
            <a:endParaRPr sz="1600" dirty="0">
              <a:latin typeface="Arial" panose="020B0604020202020204" pitchFamily="34" charset="0"/>
              <a:cs typeface="Arial" panose="020B0604020202020204" pitchFamily="34" charset="0"/>
            </a:endParaRPr>
          </a:p>
        </p:txBody>
      </p:sp>
      <p:sp>
        <p:nvSpPr>
          <p:cNvPr id="270" name="Google Shape;270;p18"/>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14</a:t>
            </a:fld>
            <a:endParaRPr dirty="0"/>
          </a:p>
        </p:txBody>
      </p:sp>
      <p:grpSp>
        <p:nvGrpSpPr>
          <p:cNvPr id="271" name="Google Shape;271;p18"/>
          <p:cNvGrpSpPr/>
          <p:nvPr/>
        </p:nvGrpSpPr>
        <p:grpSpPr>
          <a:xfrm>
            <a:off x="312466" y="587260"/>
            <a:ext cx="309022" cy="376837"/>
            <a:chOff x="596350" y="929175"/>
            <a:chExt cx="407950" cy="497475"/>
          </a:xfrm>
        </p:grpSpPr>
        <p:sp>
          <p:nvSpPr>
            <p:cNvPr id="272" name="Google Shape;272;p18"/>
            <p:cNvSpPr/>
            <p:nvPr/>
          </p:nvSpPr>
          <p:spPr>
            <a:xfrm>
              <a:off x="596350" y="953550"/>
              <a:ext cx="387250" cy="473100"/>
            </a:xfrm>
            <a:custGeom>
              <a:avLst/>
              <a:gdLst/>
              <a:ahLst/>
              <a:cxnLst/>
              <a:rect l="l" t="t" r="r" b="b"/>
              <a:pathLst>
                <a:path w="15490" h="18924" fill="none" extrusionOk="0">
                  <a:moveTo>
                    <a:pt x="15490" y="17828"/>
                  </a:moveTo>
                  <a:lnTo>
                    <a:pt x="15490" y="17828"/>
                  </a:lnTo>
                  <a:lnTo>
                    <a:pt x="15466" y="17998"/>
                  </a:lnTo>
                  <a:lnTo>
                    <a:pt x="15417" y="18169"/>
                  </a:lnTo>
                  <a:lnTo>
                    <a:pt x="15319" y="18364"/>
                  </a:lnTo>
                  <a:lnTo>
                    <a:pt x="15198" y="18534"/>
                  </a:lnTo>
                  <a:lnTo>
                    <a:pt x="15052" y="18680"/>
                  </a:lnTo>
                  <a:lnTo>
                    <a:pt x="14881" y="18802"/>
                  </a:lnTo>
                  <a:lnTo>
                    <a:pt x="14735" y="18900"/>
                  </a:lnTo>
                  <a:lnTo>
                    <a:pt x="14564" y="18924"/>
                  </a:lnTo>
                  <a:lnTo>
                    <a:pt x="1023" y="18924"/>
                  </a:lnTo>
                  <a:lnTo>
                    <a:pt x="1023" y="18924"/>
                  </a:lnTo>
                  <a:lnTo>
                    <a:pt x="853" y="18900"/>
                  </a:lnTo>
                  <a:lnTo>
                    <a:pt x="682" y="18802"/>
                  </a:lnTo>
                  <a:lnTo>
                    <a:pt x="512" y="18680"/>
                  </a:lnTo>
                  <a:lnTo>
                    <a:pt x="341" y="18534"/>
                  </a:lnTo>
                  <a:lnTo>
                    <a:pt x="219" y="18364"/>
                  </a:lnTo>
                  <a:lnTo>
                    <a:pt x="98" y="18169"/>
                  </a:lnTo>
                  <a:lnTo>
                    <a:pt x="25" y="17998"/>
                  </a:lnTo>
                  <a:lnTo>
                    <a:pt x="0" y="17828"/>
                  </a:lnTo>
                  <a:lnTo>
                    <a:pt x="0" y="877"/>
                  </a:lnTo>
                  <a:lnTo>
                    <a:pt x="0" y="877"/>
                  </a:lnTo>
                  <a:lnTo>
                    <a:pt x="25" y="706"/>
                  </a:lnTo>
                  <a:lnTo>
                    <a:pt x="98" y="560"/>
                  </a:lnTo>
                  <a:lnTo>
                    <a:pt x="195" y="414"/>
                  </a:lnTo>
                  <a:lnTo>
                    <a:pt x="341" y="268"/>
                  </a:lnTo>
                  <a:lnTo>
                    <a:pt x="487" y="171"/>
                  </a:lnTo>
                  <a:lnTo>
                    <a:pt x="658" y="73"/>
                  </a:lnTo>
                  <a:lnTo>
                    <a:pt x="828" y="24"/>
                  </a:lnTo>
                  <a:lnTo>
                    <a:pt x="974"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3" name="Google Shape;273;p18"/>
            <p:cNvSpPr/>
            <p:nvPr/>
          </p:nvSpPr>
          <p:spPr>
            <a:xfrm>
              <a:off x="626775" y="929175"/>
              <a:ext cx="377525" cy="462775"/>
            </a:xfrm>
            <a:custGeom>
              <a:avLst/>
              <a:gdLst/>
              <a:ahLst/>
              <a:cxnLst/>
              <a:rect l="l" t="t" r="r" b="b"/>
              <a:pathLst>
                <a:path w="15101" h="18511" fill="none" extrusionOk="0">
                  <a:moveTo>
                    <a:pt x="15101" y="3362"/>
                  </a:moveTo>
                  <a:lnTo>
                    <a:pt x="15101" y="17731"/>
                  </a:lnTo>
                  <a:lnTo>
                    <a:pt x="15101" y="17731"/>
                  </a:lnTo>
                  <a:lnTo>
                    <a:pt x="15077" y="17877"/>
                  </a:lnTo>
                  <a:lnTo>
                    <a:pt x="15028" y="18024"/>
                  </a:lnTo>
                  <a:lnTo>
                    <a:pt x="14979" y="18145"/>
                  </a:lnTo>
                  <a:lnTo>
                    <a:pt x="14882" y="18267"/>
                  </a:lnTo>
                  <a:lnTo>
                    <a:pt x="14760" y="18365"/>
                  </a:lnTo>
                  <a:lnTo>
                    <a:pt x="14614" y="18438"/>
                  </a:lnTo>
                  <a:lnTo>
                    <a:pt x="14468" y="18486"/>
                  </a:lnTo>
                  <a:lnTo>
                    <a:pt x="14322" y="18511"/>
                  </a:lnTo>
                  <a:lnTo>
                    <a:pt x="780" y="18511"/>
                  </a:lnTo>
                  <a:lnTo>
                    <a:pt x="780" y="18511"/>
                  </a:lnTo>
                  <a:lnTo>
                    <a:pt x="634" y="18486"/>
                  </a:lnTo>
                  <a:lnTo>
                    <a:pt x="488" y="18438"/>
                  </a:lnTo>
                  <a:lnTo>
                    <a:pt x="342" y="18365"/>
                  </a:lnTo>
                  <a:lnTo>
                    <a:pt x="220" y="18267"/>
                  </a:lnTo>
                  <a:lnTo>
                    <a:pt x="123" y="18145"/>
                  </a:lnTo>
                  <a:lnTo>
                    <a:pt x="74" y="18024"/>
                  </a:lnTo>
                  <a:lnTo>
                    <a:pt x="25" y="17877"/>
                  </a:lnTo>
                  <a:lnTo>
                    <a:pt x="1" y="17731"/>
                  </a:lnTo>
                  <a:lnTo>
                    <a:pt x="1" y="780"/>
                  </a:lnTo>
                  <a:lnTo>
                    <a:pt x="1" y="780"/>
                  </a:lnTo>
                  <a:lnTo>
                    <a:pt x="25" y="610"/>
                  </a:lnTo>
                  <a:lnTo>
                    <a:pt x="74" y="464"/>
                  </a:lnTo>
                  <a:lnTo>
                    <a:pt x="123" y="342"/>
                  </a:lnTo>
                  <a:lnTo>
                    <a:pt x="220" y="220"/>
                  </a:lnTo>
                  <a:lnTo>
                    <a:pt x="342" y="123"/>
                  </a:lnTo>
                  <a:lnTo>
                    <a:pt x="488" y="50"/>
                  </a:lnTo>
                  <a:lnTo>
                    <a:pt x="634" y="1"/>
                  </a:lnTo>
                  <a:lnTo>
                    <a:pt x="780" y="1"/>
                  </a:lnTo>
                  <a:lnTo>
                    <a:pt x="1174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4" name="Google Shape;274;p18"/>
            <p:cNvSpPr/>
            <p:nvPr/>
          </p:nvSpPr>
          <p:spPr>
            <a:xfrm>
              <a:off x="688900" y="1256150"/>
              <a:ext cx="133975" cy="25"/>
            </a:xfrm>
            <a:custGeom>
              <a:avLst/>
              <a:gdLst/>
              <a:ahLst/>
              <a:cxnLst/>
              <a:rect l="l" t="t" r="r" b="b"/>
              <a:pathLst>
                <a:path w="5359" h="1" fill="none" extrusionOk="0">
                  <a:moveTo>
                    <a:pt x="5358" y="0"/>
                  </a:moveTo>
                  <a:lnTo>
                    <a:pt x="0"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5" name="Google Shape;275;p18"/>
            <p:cNvSpPr/>
            <p:nvPr/>
          </p:nvSpPr>
          <p:spPr>
            <a:xfrm>
              <a:off x="688900" y="1201350"/>
              <a:ext cx="255750" cy="25"/>
            </a:xfrm>
            <a:custGeom>
              <a:avLst/>
              <a:gdLst/>
              <a:ahLst/>
              <a:cxnLst/>
              <a:rect l="l" t="t" r="r" b="b"/>
              <a:pathLst>
                <a:path w="10230" h="1" fill="none" extrusionOk="0">
                  <a:moveTo>
                    <a:pt x="10229" y="1"/>
                  </a:moveTo>
                  <a:lnTo>
                    <a:pt x="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6" name="Google Shape;276;p18"/>
            <p:cNvSpPr/>
            <p:nvPr/>
          </p:nvSpPr>
          <p:spPr>
            <a:xfrm>
              <a:off x="688900" y="1145950"/>
              <a:ext cx="255750" cy="25"/>
            </a:xfrm>
            <a:custGeom>
              <a:avLst/>
              <a:gdLst/>
              <a:ahLst/>
              <a:cxnLst/>
              <a:rect l="l" t="t" r="r" b="b"/>
              <a:pathLst>
                <a:path w="10230" h="1" fill="none" extrusionOk="0">
                  <a:moveTo>
                    <a:pt x="10229" y="0"/>
                  </a:moveTo>
                  <a:lnTo>
                    <a:pt x="0"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7" name="Google Shape;277;p18"/>
            <p:cNvSpPr/>
            <p:nvPr/>
          </p:nvSpPr>
          <p:spPr>
            <a:xfrm>
              <a:off x="688900" y="1090525"/>
              <a:ext cx="255750" cy="25"/>
            </a:xfrm>
            <a:custGeom>
              <a:avLst/>
              <a:gdLst/>
              <a:ahLst/>
              <a:cxnLst/>
              <a:rect l="l" t="t" r="r" b="b"/>
              <a:pathLst>
                <a:path w="10230" h="1" fill="none" extrusionOk="0">
                  <a:moveTo>
                    <a:pt x="10229" y="1"/>
                  </a:moveTo>
                  <a:lnTo>
                    <a:pt x="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8" name="Google Shape;278;p18"/>
            <p:cNvSpPr/>
            <p:nvPr/>
          </p:nvSpPr>
          <p:spPr>
            <a:xfrm>
              <a:off x="920250" y="929175"/>
              <a:ext cx="84050" cy="84050"/>
            </a:xfrm>
            <a:custGeom>
              <a:avLst/>
              <a:gdLst/>
              <a:ahLst/>
              <a:cxnLst/>
              <a:rect l="l" t="t" r="r" b="b"/>
              <a:pathLst>
                <a:path w="3362" h="3362" fill="none" extrusionOk="0">
                  <a:moveTo>
                    <a:pt x="1" y="2582"/>
                  </a:moveTo>
                  <a:lnTo>
                    <a:pt x="1" y="1"/>
                  </a:lnTo>
                  <a:lnTo>
                    <a:pt x="3362" y="3362"/>
                  </a:lnTo>
                  <a:lnTo>
                    <a:pt x="780" y="3362"/>
                  </a:lnTo>
                  <a:lnTo>
                    <a:pt x="780" y="3362"/>
                  </a:lnTo>
                  <a:lnTo>
                    <a:pt x="610" y="3337"/>
                  </a:lnTo>
                  <a:lnTo>
                    <a:pt x="464" y="3289"/>
                  </a:lnTo>
                  <a:lnTo>
                    <a:pt x="342" y="3216"/>
                  </a:lnTo>
                  <a:lnTo>
                    <a:pt x="220" y="3118"/>
                  </a:lnTo>
                  <a:lnTo>
                    <a:pt x="123" y="3021"/>
                  </a:lnTo>
                  <a:lnTo>
                    <a:pt x="50" y="2875"/>
                  </a:lnTo>
                  <a:lnTo>
                    <a:pt x="1" y="2729"/>
                  </a:lnTo>
                  <a:lnTo>
                    <a:pt x="1" y="2582"/>
                  </a:lnTo>
                  <a:lnTo>
                    <a:pt x="1" y="2582"/>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aphicFrame>
        <p:nvGraphicFramePr>
          <p:cNvPr id="13" name="Chart 12"/>
          <p:cNvGraphicFramePr/>
          <p:nvPr>
            <p:extLst>
              <p:ext uri="{D42A27DB-BD31-4B8C-83A1-F6EECF244321}">
                <p14:modId xmlns:p14="http://schemas.microsoft.com/office/powerpoint/2010/main" val="2826589410"/>
              </p:ext>
            </p:extLst>
          </p:nvPr>
        </p:nvGraphicFramePr>
        <p:xfrm>
          <a:off x="462686" y="1347614"/>
          <a:ext cx="7898082" cy="300085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2496718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66"/>
        <p:cNvGrpSpPr/>
        <p:nvPr/>
      </p:nvGrpSpPr>
      <p:grpSpPr>
        <a:xfrm>
          <a:off x="0" y="0"/>
          <a:ext cx="0" cy="0"/>
          <a:chOff x="0" y="0"/>
          <a:chExt cx="0" cy="0"/>
        </a:xfrm>
      </p:grpSpPr>
      <p:sp>
        <p:nvSpPr>
          <p:cNvPr id="268" name="Google Shape;268;p18"/>
          <p:cNvSpPr txBox="1">
            <a:spLocks noGrp="1"/>
          </p:cNvSpPr>
          <p:nvPr>
            <p:ph type="title"/>
          </p:nvPr>
        </p:nvSpPr>
        <p:spPr>
          <a:xfrm>
            <a:off x="814275" y="392575"/>
            <a:ext cx="5258400" cy="766200"/>
          </a:xfrm>
          <a:prstGeom prst="rect">
            <a:avLst/>
          </a:prstGeom>
          <a:noFill/>
          <a:ln>
            <a:noFill/>
          </a:ln>
        </p:spPr>
        <p:txBody>
          <a:bodyPr spcFirstLastPara="1" wrap="square" lIns="91425" tIns="91425" rIns="91425" bIns="91425" anchor="ctr" anchorCtr="0">
            <a:noAutofit/>
          </a:bodyPr>
          <a:lstStyle/>
          <a:p>
            <a:r>
              <a:rPr lang="en-US" sz="1800" dirty="0">
                <a:latin typeface="Arial" panose="020B0604020202020204" pitchFamily="34" charset="0"/>
                <a:cs typeface="Arial" panose="020B0604020202020204" pitchFamily="34" charset="0"/>
              </a:rPr>
              <a:t>What are the losses to the establishment due to power outages?</a:t>
            </a:r>
            <a:endParaRPr sz="1800" dirty="0">
              <a:latin typeface="Arial" panose="020B0604020202020204" pitchFamily="34" charset="0"/>
              <a:cs typeface="Arial" panose="020B0604020202020204" pitchFamily="34" charset="0"/>
            </a:endParaRPr>
          </a:p>
        </p:txBody>
      </p:sp>
      <p:sp>
        <p:nvSpPr>
          <p:cNvPr id="270" name="Google Shape;270;p18"/>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15</a:t>
            </a:fld>
            <a:endParaRPr dirty="0"/>
          </a:p>
        </p:txBody>
      </p:sp>
      <p:grpSp>
        <p:nvGrpSpPr>
          <p:cNvPr id="271" name="Google Shape;271;p18"/>
          <p:cNvGrpSpPr/>
          <p:nvPr/>
        </p:nvGrpSpPr>
        <p:grpSpPr>
          <a:xfrm>
            <a:off x="312466" y="587260"/>
            <a:ext cx="309022" cy="376837"/>
            <a:chOff x="596350" y="929175"/>
            <a:chExt cx="407950" cy="497475"/>
          </a:xfrm>
        </p:grpSpPr>
        <p:sp>
          <p:nvSpPr>
            <p:cNvPr id="272" name="Google Shape;272;p18"/>
            <p:cNvSpPr/>
            <p:nvPr/>
          </p:nvSpPr>
          <p:spPr>
            <a:xfrm>
              <a:off x="596350" y="953550"/>
              <a:ext cx="387250" cy="473100"/>
            </a:xfrm>
            <a:custGeom>
              <a:avLst/>
              <a:gdLst/>
              <a:ahLst/>
              <a:cxnLst/>
              <a:rect l="l" t="t" r="r" b="b"/>
              <a:pathLst>
                <a:path w="15490" h="18924" fill="none" extrusionOk="0">
                  <a:moveTo>
                    <a:pt x="15490" y="17828"/>
                  </a:moveTo>
                  <a:lnTo>
                    <a:pt x="15490" y="17828"/>
                  </a:lnTo>
                  <a:lnTo>
                    <a:pt x="15466" y="17998"/>
                  </a:lnTo>
                  <a:lnTo>
                    <a:pt x="15417" y="18169"/>
                  </a:lnTo>
                  <a:lnTo>
                    <a:pt x="15319" y="18364"/>
                  </a:lnTo>
                  <a:lnTo>
                    <a:pt x="15198" y="18534"/>
                  </a:lnTo>
                  <a:lnTo>
                    <a:pt x="15052" y="18680"/>
                  </a:lnTo>
                  <a:lnTo>
                    <a:pt x="14881" y="18802"/>
                  </a:lnTo>
                  <a:lnTo>
                    <a:pt x="14735" y="18900"/>
                  </a:lnTo>
                  <a:lnTo>
                    <a:pt x="14564" y="18924"/>
                  </a:lnTo>
                  <a:lnTo>
                    <a:pt x="1023" y="18924"/>
                  </a:lnTo>
                  <a:lnTo>
                    <a:pt x="1023" y="18924"/>
                  </a:lnTo>
                  <a:lnTo>
                    <a:pt x="853" y="18900"/>
                  </a:lnTo>
                  <a:lnTo>
                    <a:pt x="682" y="18802"/>
                  </a:lnTo>
                  <a:lnTo>
                    <a:pt x="512" y="18680"/>
                  </a:lnTo>
                  <a:lnTo>
                    <a:pt x="341" y="18534"/>
                  </a:lnTo>
                  <a:lnTo>
                    <a:pt x="219" y="18364"/>
                  </a:lnTo>
                  <a:lnTo>
                    <a:pt x="98" y="18169"/>
                  </a:lnTo>
                  <a:lnTo>
                    <a:pt x="25" y="17998"/>
                  </a:lnTo>
                  <a:lnTo>
                    <a:pt x="0" y="17828"/>
                  </a:lnTo>
                  <a:lnTo>
                    <a:pt x="0" y="877"/>
                  </a:lnTo>
                  <a:lnTo>
                    <a:pt x="0" y="877"/>
                  </a:lnTo>
                  <a:lnTo>
                    <a:pt x="25" y="706"/>
                  </a:lnTo>
                  <a:lnTo>
                    <a:pt x="98" y="560"/>
                  </a:lnTo>
                  <a:lnTo>
                    <a:pt x="195" y="414"/>
                  </a:lnTo>
                  <a:lnTo>
                    <a:pt x="341" y="268"/>
                  </a:lnTo>
                  <a:lnTo>
                    <a:pt x="487" y="171"/>
                  </a:lnTo>
                  <a:lnTo>
                    <a:pt x="658" y="73"/>
                  </a:lnTo>
                  <a:lnTo>
                    <a:pt x="828" y="24"/>
                  </a:lnTo>
                  <a:lnTo>
                    <a:pt x="974"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3" name="Google Shape;273;p18"/>
            <p:cNvSpPr/>
            <p:nvPr/>
          </p:nvSpPr>
          <p:spPr>
            <a:xfrm>
              <a:off x="626775" y="929175"/>
              <a:ext cx="377525" cy="462775"/>
            </a:xfrm>
            <a:custGeom>
              <a:avLst/>
              <a:gdLst/>
              <a:ahLst/>
              <a:cxnLst/>
              <a:rect l="l" t="t" r="r" b="b"/>
              <a:pathLst>
                <a:path w="15101" h="18511" fill="none" extrusionOk="0">
                  <a:moveTo>
                    <a:pt x="15101" y="3362"/>
                  </a:moveTo>
                  <a:lnTo>
                    <a:pt x="15101" y="17731"/>
                  </a:lnTo>
                  <a:lnTo>
                    <a:pt x="15101" y="17731"/>
                  </a:lnTo>
                  <a:lnTo>
                    <a:pt x="15077" y="17877"/>
                  </a:lnTo>
                  <a:lnTo>
                    <a:pt x="15028" y="18024"/>
                  </a:lnTo>
                  <a:lnTo>
                    <a:pt x="14979" y="18145"/>
                  </a:lnTo>
                  <a:lnTo>
                    <a:pt x="14882" y="18267"/>
                  </a:lnTo>
                  <a:lnTo>
                    <a:pt x="14760" y="18365"/>
                  </a:lnTo>
                  <a:lnTo>
                    <a:pt x="14614" y="18438"/>
                  </a:lnTo>
                  <a:lnTo>
                    <a:pt x="14468" y="18486"/>
                  </a:lnTo>
                  <a:lnTo>
                    <a:pt x="14322" y="18511"/>
                  </a:lnTo>
                  <a:lnTo>
                    <a:pt x="780" y="18511"/>
                  </a:lnTo>
                  <a:lnTo>
                    <a:pt x="780" y="18511"/>
                  </a:lnTo>
                  <a:lnTo>
                    <a:pt x="634" y="18486"/>
                  </a:lnTo>
                  <a:lnTo>
                    <a:pt x="488" y="18438"/>
                  </a:lnTo>
                  <a:lnTo>
                    <a:pt x="342" y="18365"/>
                  </a:lnTo>
                  <a:lnTo>
                    <a:pt x="220" y="18267"/>
                  </a:lnTo>
                  <a:lnTo>
                    <a:pt x="123" y="18145"/>
                  </a:lnTo>
                  <a:lnTo>
                    <a:pt x="74" y="18024"/>
                  </a:lnTo>
                  <a:lnTo>
                    <a:pt x="25" y="17877"/>
                  </a:lnTo>
                  <a:lnTo>
                    <a:pt x="1" y="17731"/>
                  </a:lnTo>
                  <a:lnTo>
                    <a:pt x="1" y="780"/>
                  </a:lnTo>
                  <a:lnTo>
                    <a:pt x="1" y="780"/>
                  </a:lnTo>
                  <a:lnTo>
                    <a:pt x="25" y="610"/>
                  </a:lnTo>
                  <a:lnTo>
                    <a:pt x="74" y="464"/>
                  </a:lnTo>
                  <a:lnTo>
                    <a:pt x="123" y="342"/>
                  </a:lnTo>
                  <a:lnTo>
                    <a:pt x="220" y="220"/>
                  </a:lnTo>
                  <a:lnTo>
                    <a:pt x="342" y="123"/>
                  </a:lnTo>
                  <a:lnTo>
                    <a:pt x="488" y="50"/>
                  </a:lnTo>
                  <a:lnTo>
                    <a:pt x="634" y="1"/>
                  </a:lnTo>
                  <a:lnTo>
                    <a:pt x="780" y="1"/>
                  </a:lnTo>
                  <a:lnTo>
                    <a:pt x="1174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4" name="Google Shape;274;p18"/>
            <p:cNvSpPr/>
            <p:nvPr/>
          </p:nvSpPr>
          <p:spPr>
            <a:xfrm>
              <a:off x="688900" y="1256150"/>
              <a:ext cx="133975" cy="25"/>
            </a:xfrm>
            <a:custGeom>
              <a:avLst/>
              <a:gdLst/>
              <a:ahLst/>
              <a:cxnLst/>
              <a:rect l="l" t="t" r="r" b="b"/>
              <a:pathLst>
                <a:path w="5359" h="1" fill="none" extrusionOk="0">
                  <a:moveTo>
                    <a:pt x="5358" y="0"/>
                  </a:moveTo>
                  <a:lnTo>
                    <a:pt x="0"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5" name="Google Shape;275;p18"/>
            <p:cNvSpPr/>
            <p:nvPr/>
          </p:nvSpPr>
          <p:spPr>
            <a:xfrm>
              <a:off x="688900" y="1201350"/>
              <a:ext cx="255750" cy="25"/>
            </a:xfrm>
            <a:custGeom>
              <a:avLst/>
              <a:gdLst/>
              <a:ahLst/>
              <a:cxnLst/>
              <a:rect l="l" t="t" r="r" b="b"/>
              <a:pathLst>
                <a:path w="10230" h="1" fill="none" extrusionOk="0">
                  <a:moveTo>
                    <a:pt x="10229" y="1"/>
                  </a:moveTo>
                  <a:lnTo>
                    <a:pt x="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6" name="Google Shape;276;p18"/>
            <p:cNvSpPr/>
            <p:nvPr/>
          </p:nvSpPr>
          <p:spPr>
            <a:xfrm>
              <a:off x="688900" y="1145950"/>
              <a:ext cx="255750" cy="25"/>
            </a:xfrm>
            <a:custGeom>
              <a:avLst/>
              <a:gdLst/>
              <a:ahLst/>
              <a:cxnLst/>
              <a:rect l="l" t="t" r="r" b="b"/>
              <a:pathLst>
                <a:path w="10230" h="1" fill="none" extrusionOk="0">
                  <a:moveTo>
                    <a:pt x="10229" y="0"/>
                  </a:moveTo>
                  <a:lnTo>
                    <a:pt x="0"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7" name="Google Shape;277;p18"/>
            <p:cNvSpPr/>
            <p:nvPr/>
          </p:nvSpPr>
          <p:spPr>
            <a:xfrm>
              <a:off x="688900" y="1090525"/>
              <a:ext cx="255750" cy="25"/>
            </a:xfrm>
            <a:custGeom>
              <a:avLst/>
              <a:gdLst/>
              <a:ahLst/>
              <a:cxnLst/>
              <a:rect l="l" t="t" r="r" b="b"/>
              <a:pathLst>
                <a:path w="10230" h="1" fill="none" extrusionOk="0">
                  <a:moveTo>
                    <a:pt x="10229" y="1"/>
                  </a:moveTo>
                  <a:lnTo>
                    <a:pt x="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8" name="Google Shape;278;p18"/>
            <p:cNvSpPr/>
            <p:nvPr/>
          </p:nvSpPr>
          <p:spPr>
            <a:xfrm>
              <a:off x="920250" y="929175"/>
              <a:ext cx="84050" cy="84050"/>
            </a:xfrm>
            <a:custGeom>
              <a:avLst/>
              <a:gdLst/>
              <a:ahLst/>
              <a:cxnLst/>
              <a:rect l="l" t="t" r="r" b="b"/>
              <a:pathLst>
                <a:path w="3362" h="3362" fill="none" extrusionOk="0">
                  <a:moveTo>
                    <a:pt x="1" y="2582"/>
                  </a:moveTo>
                  <a:lnTo>
                    <a:pt x="1" y="1"/>
                  </a:lnTo>
                  <a:lnTo>
                    <a:pt x="3362" y="3362"/>
                  </a:lnTo>
                  <a:lnTo>
                    <a:pt x="780" y="3362"/>
                  </a:lnTo>
                  <a:lnTo>
                    <a:pt x="780" y="3362"/>
                  </a:lnTo>
                  <a:lnTo>
                    <a:pt x="610" y="3337"/>
                  </a:lnTo>
                  <a:lnTo>
                    <a:pt x="464" y="3289"/>
                  </a:lnTo>
                  <a:lnTo>
                    <a:pt x="342" y="3216"/>
                  </a:lnTo>
                  <a:lnTo>
                    <a:pt x="220" y="3118"/>
                  </a:lnTo>
                  <a:lnTo>
                    <a:pt x="123" y="3021"/>
                  </a:lnTo>
                  <a:lnTo>
                    <a:pt x="50" y="2875"/>
                  </a:lnTo>
                  <a:lnTo>
                    <a:pt x="1" y="2729"/>
                  </a:lnTo>
                  <a:lnTo>
                    <a:pt x="1" y="2582"/>
                  </a:lnTo>
                  <a:lnTo>
                    <a:pt x="1" y="2582"/>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aphicFrame>
        <p:nvGraphicFramePr>
          <p:cNvPr id="13" name="Chart 12"/>
          <p:cNvGraphicFramePr/>
          <p:nvPr>
            <p:extLst>
              <p:ext uri="{D42A27DB-BD31-4B8C-83A1-F6EECF244321}">
                <p14:modId xmlns:p14="http://schemas.microsoft.com/office/powerpoint/2010/main" val="484775391"/>
              </p:ext>
            </p:extLst>
          </p:nvPr>
        </p:nvGraphicFramePr>
        <p:xfrm>
          <a:off x="605808" y="1491630"/>
          <a:ext cx="7862181" cy="292884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4523541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501"/>
        <p:cNvGrpSpPr/>
        <p:nvPr/>
      </p:nvGrpSpPr>
      <p:grpSpPr>
        <a:xfrm>
          <a:off x="0" y="0"/>
          <a:ext cx="0" cy="0"/>
          <a:chOff x="0" y="0"/>
          <a:chExt cx="0" cy="0"/>
        </a:xfrm>
      </p:grpSpPr>
      <p:sp>
        <p:nvSpPr>
          <p:cNvPr id="502" name="Google Shape;502;p34"/>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16</a:t>
            </a:fld>
            <a:endParaRPr dirty="0"/>
          </a:p>
        </p:txBody>
      </p:sp>
      <p:sp>
        <p:nvSpPr>
          <p:cNvPr id="503" name="Google Shape;503;p34"/>
          <p:cNvSpPr txBox="1">
            <a:spLocks noGrp="1"/>
          </p:cNvSpPr>
          <p:nvPr>
            <p:ph type="ctrTitle" idx="4294967295"/>
          </p:nvPr>
        </p:nvSpPr>
        <p:spPr>
          <a:xfrm>
            <a:off x="1275150" y="2364400"/>
            <a:ext cx="6593700" cy="1159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6000" dirty="0">
                <a:solidFill>
                  <a:srgbClr val="FF9800"/>
                </a:solidFill>
              </a:rPr>
              <a:t>THANKS!</a:t>
            </a:r>
            <a:endParaRPr sz="6000" dirty="0">
              <a:solidFill>
                <a:srgbClr val="FF9800"/>
              </a:solidFill>
            </a:endParaRPr>
          </a:p>
        </p:txBody>
      </p:sp>
      <p:grpSp>
        <p:nvGrpSpPr>
          <p:cNvPr id="505" name="Google Shape;505;p34"/>
          <p:cNvGrpSpPr/>
          <p:nvPr/>
        </p:nvGrpSpPr>
        <p:grpSpPr>
          <a:xfrm>
            <a:off x="3996210" y="966817"/>
            <a:ext cx="1197664" cy="1126777"/>
            <a:chOff x="5972700" y="2330200"/>
            <a:chExt cx="411625" cy="387275"/>
          </a:xfrm>
        </p:grpSpPr>
        <p:sp>
          <p:nvSpPr>
            <p:cNvPr id="506" name="Google Shape;506;p34"/>
            <p:cNvSpPr/>
            <p:nvPr/>
          </p:nvSpPr>
          <p:spPr>
            <a:xfrm>
              <a:off x="5972700" y="2476950"/>
              <a:ext cx="98050" cy="219825"/>
            </a:xfrm>
            <a:custGeom>
              <a:avLst/>
              <a:gdLst/>
              <a:ahLst/>
              <a:cxnLst/>
              <a:rect l="l" t="t" r="r" b="b"/>
              <a:pathLst>
                <a:path w="3922" h="8793" fill="none" extrusionOk="0">
                  <a:moveTo>
                    <a:pt x="0" y="0"/>
                  </a:moveTo>
                  <a:lnTo>
                    <a:pt x="0" y="8792"/>
                  </a:lnTo>
                  <a:lnTo>
                    <a:pt x="3921" y="8792"/>
                  </a:lnTo>
                  <a:lnTo>
                    <a:pt x="3921" y="0"/>
                  </a:lnTo>
                  <a:lnTo>
                    <a:pt x="0" y="0"/>
                  </a:lnTo>
                  <a:close/>
                  <a:moveTo>
                    <a:pt x="2411" y="2411"/>
                  </a:moveTo>
                  <a:lnTo>
                    <a:pt x="2411" y="2411"/>
                  </a:lnTo>
                  <a:lnTo>
                    <a:pt x="2265" y="2387"/>
                  </a:lnTo>
                  <a:lnTo>
                    <a:pt x="2143" y="2363"/>
                  </a:lnTo>
                  <a:lnTo>
                    <a:pt x="2022" y="2290"/>
                  </a:lnTo>
                  <a:lnTo>
                    <a:pt x="1924" y="2216"/>
                  </a:lnTo>
                  <a:lnTo>
                    <a:pt x="1827" y="2095"/>
                  </a:lnTo>
                  <a:lnTo>
                    <a:pt x="1754" y="1973"/>
                  </a:lnTo>
                  <a:lnTo>
                    <a:pt x="1729" y="1851"/>
                  </a:lnTo>
                  <a:lnTo>
                    <a:pt x="1705" y="1705"/>
                  </a:lnTo>
                  <a:lnTo>
                    <a:pt x="1705" y="1705"/>
                  </a:lnTo>
                  <a:lnTo>
                    <a:pt x="1729" y="1559"/>
                  </a:lnTo>
                  <a:lnTo>
                    <a:pt x="1754" y="1437"/>
                  </a:lnTo>
                  <a:lnTo>
                    <a:pt x="1827" y="1315"/>
                  </a:lnTo>
                  <a:lnTo>
                    <a:pt x="1924" y="1218"/>
                  </a:lnTo>
                  <a:lnTo>
                    <a:pt x="2022" y="1120"/>
                  </a:lnTo>
                  <a:lnTo>
                    <a:pt x="2143" y="1072"/>
                  </a:lnTo>
                  <a:lnTo>
                    <a:pt x="2265" y="1023"/>
                  </a:lnTo>
                  <a:lnTo>
                    <a:pt x="2411" y="999"/>
                  </a:lnTo>
                  <a:lnTo>
                    <a:pt x="2411" y="999"/>
                  </a:lnTo>
                  <a:lnTo>
                    <a:pt x="2557" y="1023"/>
                  </a:lnTo>
                  <a:lnTo>
                    <a:pt x="2679" y="1072"/>
                  </a:lnTo>
                  <a:lnTo>
                    <a:pt x="2801" y="1120"/>
                  </a:lnTo>
                  <a:lnTo>
                    <a:pt x="2898" y="1218"/>
                  </a:lnTo>
                  <a:lnTo>
                    <a:pt x="2996" y="1315"/>
                  </a:lnTo>
                  <a:lnTo>
                    <a:pt x="3069" y="1437"/>
                  </a:lnTo>
                  <a:lnTo>
                    <a:pt x="3093" y="1559"/>
                  </a:lnTo>
                  <a:lnTo>
                    <a:pt x="3118" y="1705"/>
                  </a:lnTo>
                  <a:lnTo>
                    <a:pt x="3118" y="1705"/>
                  </a:lnTo>
                  <a:lnTo>
                    <a:pt x="3093" y="1851"/>
                  </a:lnTo>
                  <a:lnTo>
                    <a:pt x="3069" y="1973"/>
                  </a:lnTo>
                  <a:lnTo>
                    <a:pt x="2996" y="2095"/>
                  </a:lnTo>
                  <a:lnTo>
                    <a:pt x="2898" y="2216"/>
                  </a:lnTo>
                  <a:lnTo>
                    <a:pt x="2801" y="2290"/>
                  </a:lnTo>
                  <a:lnTo>
                    <a:pt x="2679" y="2363"/>
                  </a:lnTo>
                  <a:lnTo>
                    <a:pt x="2557" y="2387"/>
                  </a:lnTo>
                  <a:lnTo>
                    <a:pt x="2411" y="2411"/>
                  </a:lnTo>
                  <a:lnTo>
                    <a:pt x="2411" y="2411"/>
                  </a:lnTo>
                  <a:close/>
                </a:path>
              </a:pathLst>
            </a:custGeom>
            <a:noFill/>
            <a:ln w="19050" cap="rnd" cmpd="sng">
              <a:solidFill>
                <a:srgbClr val="3F537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507" name="Google Shape;507;p34"/>
            <p:cNvSpPr/>
            <p:nvPr/>
          </p:nvSpPr>
          <p:spPr>
            <a:xfrm>
              <a:off x="6078025" y="2330200"/>
              <a:ext cx="306300" cy="387275"/>
            </a:xfrm>
            <a:custGeom>
              <a:avLst/>
              <a:gdLst/>
              <a:ahLst/>
              <a:cxnLst/>
              <a:rect l="l" t="t" r="r" b="b"/>
              <a:pathLst>
                <a:path w="12252" h="15491" fill="none" extrusionOk="0">
                  <a:moveTo>
                    <a:pt x="1" y="13396"/>
                  </a:moveTo>
                  <a:lnTo>
                    <a:pt x="1511" y="13396"/>
                  </a:lnTo>
                  <a:lnTo>
                    <a:pt x="1511" y="13396"/>
                  </a:lnTo>
                  <a:lnTo>
                    <a:pt x="1998" y="13639"/>
                  </a:lnTo>
                  <a:lnTo>
                    <a:pt x="2680" y="13932"/>
                  </a:lnTo>
                  <a:lnTo>
                    <a:pt x="3556" y="14273"/>
                  </a:lnTo>
                  <a:lnTo>
                    <a:pt x="4531" y="14638"/>
                  </a:lnTo>
                  <a:lnTo>
                    <a:pt x="5578" y="14955"/>
                  </a:lnTo>
                  <a:lnTo>
                    <a:pt x="6114" y="15101"/>
                  </a:lnTo>
                  <a:lnTo>
                    <a:pt x="6650" y="15222"/>
                  </a:lnTo>
                  <a:lnTo>
                    <a:pt x="7161" y="15344"/>
                  </a:lnTo>
                  <a:lnTo>
                    <a:pt x="7672" y="15417"/>
                  </a:lnTo>
                  <a:lnTo>
                    <a:pt x="8135" y="15466"/>
                  </a:lnTo>
                  <a:lnTo>
                    <a:pt x="8598" y="15490"/>
                  </a:lnTo>
                  <a:lnTo>
                    <a:pt x="8598" y="15490"/>
                  </a:lnTo>
                  <a:lnTo>
                    <a:pt x="9377" y="15490"/>
                  </a:lnTo>
                  <a:lnTo>
                    <a:pt x="9791" y="15466"/>
                  </a:lnTo>
                  <a:lnTo>
                    <a:pt x="10181" y="15417"/>
                  </a:lnTo>
                  <a:lnTo>
                    <a:pt x="10522" y="15320"/>
                  </a:lnTo>
                  <a:lnTo>
                    <a:pt x="10692" y="15271"/>
                  </a:lnTo>
                  <a:lnTo>
                    <a:pt x="10814" y="15222"/>
                  </a:lnTo>
                  <a:lnTo>
                    <a:pt x="10936" y="15149"/>
                  </a:lnTo>
                  <a:lnTo>
                    <a:pt x="11033" y="15052"/>
                  </a:lnTo>
                  <a:lnTo>
                    <a:pt x="11082" y="14955"/>
                  </a:lnTo>
                  <a:lnTo>
                    <a:pt x="11131" y="14833"/>
                  </a:lnTo>
                  <a:lnTo>
                    <a:pt x="11204" y="14126"/>
                  </a:lnTo>
                  <a:lnTo>
                    <a:pt x="11204" y="14126"/>
                  </a:lnTo>
                  <a:lnTo>
                    <a:pt x="11180" y="13956"/>
                  </a:lnTo>
                  <a:lnTo>
                    <a:pt x="11131" y="13810"/>
                  </a:lnTo>
                  <a:lnTo>
                    <a:pt x="11033" y="13664"/>
                  </a:lnTo>
                  <a:lnTo>
                    <a:pt x="10887" y="13542"/>
                  </a:lnTo>
                  <a:lnTo>
                    <a:pt x="10887" y="13542"/>
                  </a:lnTo>
                  <a:lnTo>
                    <a:pt x="11009" y="13518"/>
                  </a:lnTo>
                  <a:lnTo>
                    <a:pt x="11131" y="13469"/>
                  </a:lnTo>
                  <a:lnTo>
                    <a:pt x="11253" y="13420"/>
                  </a:lnTo>
                  <a:lnTo>
                    <a:pt x="11350" y="13323"/>
                  </a:lnTo>
                  <a:lnTo>
                    <a:pt x="11423" y="13225"/>
                  </a:lnTo>
                  <a:lnTo>
                    <a:pt x="11496" y="13104"/>
                  </a:lnTo>
                  <a:lnTo>
                    <a:pt x="11545" y="12957"/>
                  </a:lnTo>
                  <a:lnTo>
                    <a:pt x="11569" y="12836"/>
                  </a:lnTo>
                  <a:lnTo>
                    <a:pt x="11642" y="11959"/>
                  </a:lnTo>
                  <a:lnTo>
                    <a:pt x="11642" y="11959"/>
                  </a:lnTo>
                  <a:lnTo>
                    <a:pt x="11642" y="11837"/>
                  </a:lnTo>
                  <a:lnTo>
                    <a:pt x="11642" y="11740"/>
                  </a:lnTo>
                  <a:lnTo>
                    <a:pt x="11618" y="11618"/>
                  </a:lnTo>
                  <a:lnTo>
                    <a:pt x="11569" y="11521"/>
                  </a:lnTo>
                  <a:lnTo>
                    <a:pt x="11447" y="11350"/>
                  </a:lnTo>
                  <a:lnTo>
                    <a:pt x="11374" y="11277"/>
                  </a:lnTo>
                  <a:lnTo>
                    <a:pt x="11301" y="11204"/>
                  </a:lnTo>
                  <a:lnTo>
                    <a:pt x="11301" y="11204"/>
                  </a:lnTo>
                  <a:lnTo>
                    <a:pt x="11423" y="11180"/>
                  </a:lnTo>
                  <a:lnTo>
                    <a:pt x="11521" y="11131"/>
                  </a:lnTo>
                  <a:lnTo>
                    <a:pt x="11618" y="11058"/>
                  </a:lnTo>
                  <a:lnTo>
                    <a:pt x="11715" y="10960"/>
                  </a:lnTo>
                  <a:lnTo>
                    <a:pt x="11788" y="10863"/>
                  </a:lnTo>
                  <a:lnTo>
                    <a:pt x="11837" y="10766"/>
                  </a:lnTo>
                  <a:lnTo>
                    <a:pt x="11886" y="10644"/>
                  </a:lnTo>
                  <a:lnTo>
                    <a:pt x="11910" y="10498"/>
                  </a:lnTo>
                  <a:lnTo>
                    <a:pt x="11983" y="9645"/>
                  </a:lnTo>
                  <a:lnTo>
                    <a:pt x="11983" y="9645"/>
                  </a:lnTo>
                  <a:lnTo>
                    <a:pt x="11983" y="9523"/>
                  </a:lnTo>
                  <a:lnTo>
                    <a:pt x="11983" y="9402"/>
                  </a:lnTo>
                  <a:lnTo>
                    <a:pt x="11959" y="9280"/>
                  </a:lnTo>
                  <a:lnTo>
                    <a:pt x="11910" y="9182"/>
                  </a:lnTo>
                  <a:lnTo>
                    <a:pt x="11861" y="9085"/>
                  </a:lnTo>
                  <a:lnTo>
                    <a:pt x="11788" y="9012"/>
                  </a:lnTo>
                  <a:lnTo>
                    <a:pt x="11715" y="8939"/>
                  </a:lnTo>
                  <a:lnTo>
                    <a:pt x="11618" y="8866"/>
                  </a:lnTo>
                  <a:lnTo>
                    <a:pt x="11618" y="8866"/>
                  </a:lnTo>
                  <a:lnTo>
                    <a:pt x="11715" y="8841"/>
                  </a:lnTo>
                  <a:lnTo>
                    <a:pt x="11813" y="8768"/>
                  </a:lnTo>
                  <a:lnTo>
                    <a:pt x="11910" y="8695"/>
                  </a:lnTo>
                  <a:lnTo>
                    <a:pt x="11983" y="8622"/>
                  </a:lnTo>
                  <a:lnTo>
                    <a:pt x="12056" y="8525"/>
                  </a:lnTo>
                  <a:lnTo>
                    <a:pt x="12105" y="8427"/>
                  </a:lnTo>
                  <a:lnTo>
                    <a:pt x="12129" y="8306"/>
                  </a:lnTo>
                  <a:lnTo>
                    <a:pt x="12154" y="8184"/>
                  </a:lnTo>
                  <a:lnTo>
                    <a:pt x="12251" y="7307"/>
                  </a:lnTo>
                  <a:lnTo>
                    <a:pt x="12251" y="7307"/>
                  </a:lnTo>
                  <a:lnTo>
                    <a:pt x="12227" y="7185"/>
                  </a:lnTo>
                  <a:lnTo>
                    <a:pt x="12202" y="7064"/>
                  </a:lnTo>
                  <a:lnTo>
                    <a:pt x="12154" y="6966"/>
                  </a:lnTo>
                  <a:lnTo>
                    <a:pt x="12105" y="6869"/>
                  </a:lnTo>
                  <a:lnTo>
                    <a:pt x="12032" y="6771"/>
                  </a:lnTo>
                  <a:lnTo>
                    <a:pt x="11935" y="6698"/>
                  </a:lnTo>
                  <a:lnTo>
                    <a:pt x="11715" y="6552"/>
                  </a:lnTo>
                  <a:lnTo>
                    <a:pt x="11472" y="6430"/>
                  </a:lnTo>
                  <a:lnTo>
                    <a:pt x="11180" y="6333"/>
                  </a:lnTo>
                  <a:lnTo>
                    <a:pt x="10863" y="6260"/>
                  </a:lnTo>
                  <a:lnTo>
                    <a:pt x="10546" y="6211"/>
                  </a:lnTo>
                  <a:lnTo>
                    <a:pt x="10546" y="6211"/>
                  </a:lnTo>
                  <a:lnTo>
                    <a:pt x="9864" y="6114"/>
                  </a:lnTo>
                  <a:lnTo>
                    <a:pt x="8817" y="6016"/>
                  </a:lnTo>
                  <a:lnTo>
                    <a:pt x="7575" y="5943"/>
                  </a:lnTo>
                  <a:lnTo>
                    <a:pt x="6309" y="5870"/>
                  </a:lnTo>
                  <a:lnTo>
                    <a:pt x="6309" y="5870"/>
                  </a:lnTo>
                  <a:lnTo>
                    <a:pt x="6479" y="5578"/>
                  </a:lnTo>
                  <a:lnTo>
                    <a:pt x="6625" y="5237"/>
                  </a:lnTo>
                  <a:lnTo>
                    <a:pt x="6771" y="4872"/>
                  </a:lnTo>
                  <a:lnTo>
                    <a:pt x="6869" y="4482"/>
                  </a:lnTo>
                  <a:lnTo>
                    <a:pt x="6966" y="4092"/>
                  </a:lnTo>
                  <a:lnTo>
                    <a:pt x="7064" y="3678"/>
                  </a:lnTo>
                  <a:lnTo>
                    <a:pt x="7161" y="2875"/>
                  </a:lnTo>
                  <a:lnTo>
                    <a:pt x="7234" y="2144"/>
                  </a:lnTo>
                  <a:lnTo>
                    <a:pt x="7283" y="1535"/>
                  </a:lnTo>
                  <a:lnTo>
                    <a:pt x="7283" y="975"/>
                  </a:lnTo>
                  <a:lnTo>
                    <a:pt x="7283" y="975"/>
                  </a:lnTo>
                  <a:lnTo>
                    <a:pt x="7283" y="804"/>
                  </a:lnTo>
                  <a:lnTo>
                    <a:pt x="7210" y="609"/>
                  </a:lnTo>
                  <a:lnTo>
                    <a:pt x="7137" y="463"/>
                  </a:lnTo>
                  <a:lnTo>
                    <a:pt x="7015" y="317"/>
                  </a:lnTo>
                  <a:lnTo>
                    <a:pt x="6869" y="171"/>
                  </a:lnTo>
                  <a:lnTo>
                    <a:pt x="6698" y="98"/>
                  </a:lnTo>
                  <a:lnTo>
                    <a:pt x="6503" y="25"/>
                  </a:lnTo>
                  <a:lnTo>
                    <a:pt x="6309" y="1"/>
                  </a:lnTo>
                  <a:lnTo>
                    <a:pt x="6309" y="1"/>
                  </a:lnTo>
                  <a:lnTo>
                    <a:pt x="5943" y="25"/>
                  </a:lnTo>
                  <a:lnTo>
                    <a:pt x="5700" y="74"/>
                  </a:lnTo>
                  <a:lnTo>
                    <a:pt x="5505" y="147"/>
                  </a:lnTo>
                  <a:lnTo>
                    <a:pt x="5359" y="220"/>
                  </a:lnTo>
                  <a:lnTo>
                    <a:pt x="5359" y="220"/>
                  </a:lnTo>
                  <a:lnTo>
                    <a:pt x="4969" y="1462"/>
                  </a:lnTo>
                  <a:lnTo>
                    <a:pt x="4774" y="2022"/>
                  </a:lnTo>
                  <a:lnTo>
                    <a:pt x="4579" y="2534"/>
                  </a:lnTo>
                  <a:lnTo>
                    <a:pt x="4385" y="2996"/>
                  </a:lnTo>
                  <a:lnTo>
                    <a:pt x="4190" y="3386"/>
                  </a:lnTo>
                  <a:lnTo>
                    <a:pt x="4019" y="3678"/>
                  </a:lnTo>
                  <a:lnTo>
                    <a:pt x="3873" y="3922"/>
                  </a:lnTo>
                  <a:lnTo>
                    <a:pt x="3873" y="3922"/>
                  </a:lnTo>
                  <a:lnTo>
                    <a:pt x="3654" y="4141"/>
                  </a:lnTo>
                  <a:lnTo>
                    <a:pt x="3313" y="4482"/>
                  </a:lnTo>
                  <a:lnTo>
                    <a:pt x="2509" y="5237"/>
                  </a:lnTo>
                  <a:lnTo>
                    <a:pt x="1438" y="6211"/>
                  </a:lnTo>
                  <a:lnTo>
                    <a:pt x="1" y="6211"/>
                  </a:lnTo>
                </a:path>
              </a:pathLst>
            </a:custGeom>
            <a:noFill/>
            <a:ln w="19050" cap="rnd" cmpd="sng">
              <a:solidFill>
                <a:srgbClr val="3F537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66"/>
        <p:cNvGrpSpPr/>
        <p:nvPr/>
      </p:nvGrpSpPr>
      <p:grpSpPr>
        <a:xfrm>
          <a:off x="0" y="0"/>
          <a:ext cx="0" cy="0"/>
          <a:chOff x="0" y="0"/>
          <a:chExt cx="0" cy="0"/>
        </a:xfrm>
      </p:grpSpPr>
      <p:sp>
        <p:nvSpPr>
          <p:cNvPr id="267" name="Google Shape;267;p18"/>
          <p:cNvSpPr txBox="1">
            <a:spLocks noGrp="1"/>
          </p:cNvSpPr>
          <p:nvPr>
            <p:ph type="body" idx="1"/>
          </p:nvPr>
        </p:nvSpPr>
        <p:spPr>
          <a:xfrm>
            <a:off x="179512" y="1347614"/>
            <a:ext cx="8568952" cy="3672408"/>
          </a:xfrm>
          <a:prstGeom prst="rect">
            <a:avLst/>
          </a:prstGeom>
        </p:spPr>
        <p:txBody>
          <a:bodyPr spcFirstLastPara="1" wrap="square" lIns="91425" tIns="91425" rIns="91425" bIns="91425" anchor="t" anchorCtr="0">
            <a:noAutofit/>
          </a:bodyPr>
          <a:lstStyle/>
          <a:p>
            <a:pPr marL="285750" indent="-285750">
              <a:spcBef>
                <a:spcPts val="700"/>
              </a:spcBef>
              <a:spcAft>
                <a:spcPts val="700"/>
              </a:spcAft>
            </a:pPr>
            <a:r>
              <a:rPr lang="en-US" sz="1200" b="1" dirty="0">
                <a:latin typeface="Arial" panose="020B0604020202020204" pitchFamily="34" charset="0"/>
                <a:cs typeface="Arial" panose="020B0604020202020204" pitchFamily="34" charset="0"/>
              </a:rPr>
              <a:t>S</a:t>
            </a:r>
            <a:r>
              <a:rPr lang="en-US" sz="1200" b="1" dirty="0" smtClean="0">
                <a:latin typeface="Arial" panose="020B0604020202020204" pitchFamily="34" charset="0"/>
                <a:cs typeface="Arial" panose="020B0604020202020204" pitchFamily="34" charset="0"/>
              </a:rPr>
              <a:t>urvey is conducted </a:t>
            </a:r>
            <a:r>
              <a:rPr lang="en-US" sz="1200" b="1" dirty="0" smtClean="0">
                <a:latin typeface="Arial" panose="020B0604020202020204" pitchFamily="34" charset="0"/>
                <a:cs typeface="Arial" panose="020B0604020202020204" pitchFamily="34" charset="0"/>
              </a:rPr>
              <a:t>under </a:t>
            </a:r>
            <a:r>
              <a:rPr lang="en-US" sz="1200" b="1" dirty="0" smtClean="0">
                <a:latin typeface="Arial" panose="020B0604020202020204" pitchFamily="34" charset="0"/>
                <a:cs typeface="Arial" panose="020B0604020202020204" pitchFamily="34" charset="0"/>
              </a:rPr>
              <a:t>Business Ready </a:t>
            </a:r>
            <a:r>
              <a:rPr lang="en-US" sz="1200" b="1" dirty="0" smtClean="0">
                <a:latin typeface="Arial" panose="020B0604020202020204" pitchFamily="34" charset="0"/>
                <a:cs typeface="Arial" panose="020B0604020202020204" pitchFamily="34" charset="0"/>
              </a:rPr>
              <a:t>(B-Ready) Framework</a:t>
            </a:r>
            <a:r>
              <a:rPr lang="en-US" sz="1200" b="1" dirty="0" smtClean="0">
                <a:latin typeface="Arial" panose="020B0604020202020204" pitchFamily="34" charset="0"/>
                <a:cs typeface="Arial" panose="020B0604020202020204" pitchFamily="34" charset="0"/>
              </a:rPr>
              <a:t>.</a:t>
            </a:r>
          </a:p>
          <a:p>
            <a:pPr marL="285750" indent="-285750">
              <a:spcBef>
                <a:spcPts val="700"/>
              </a:spcBef>
              <a:spcAft>
                <a:spcPts val="700"/>
              </a:spcAft>
            </a:pPr>
            <a:r>
              <a:rPr lang="en-US" sz="1200" b="1" dirty="0">
                <a:latin typeface="Arial" panose="020B0604020202020204" pitchFamily="34" charset="0"/>
                <a:cs typeface="Arial" panose="020B0604020202020204" pitchFamily="34" charset="0"/>
              </a:rPr>
              <a:t>BYPL has conducted </a:t>
            </a:r>
            <a:r>
              <a:rPr lang="en-US" sz="1200" b="1" dirty="0" smtClean="0">
                <a:latin typeface="Arial" panose="020B0604020202020204" pitchFamily="34" charset="0"/>
                <a:cs typeface="Arial" panose="020B0604020202020204" pitchFamily="34" charset="0"/>
              </a:rPr>
              <a:t>this </a:t>
            </a:r>
            <a:r>
              <a:rPr lang="en-US" sz="1200" b="1" dirty="0">
                <a:latin typeface="Arial" panose="020B0604020202020204" pitchFamily="34" charset="0"/>
                <a:cs typeface="Arial" panose="020B0604020202020204" pitchFamily="34" charset="0"/>
              </a:rPr>
              <a:t>survey on the direction of Ministry of Power</a:t>
            </a:r>
            <a:r>
              <a:rPr lang="en-US" sz="1200" b="1" dirty="0" smtClean="0">
                <a:latin typeface="Arial" panose="020B0604020202020204" pitchFamily="34" charset="0"/>
                <a:cs typeface="Arial" panose="020B0604020202020204" pitchFamily="34" charset="0"/>
              </a:rPr>
              <a:t>.</a:t>
            </a:r>
            <a:endParaRPr lang="en-US" sz="1200" b="1" dirty="0">
              <a:latin typeface="Arial" panose="020B0604020202020204" pitchFamily="34" charset="0"/>
              <a:cs typeface="Arial" panose="020B0604020202020204" pitchFamily="34" charset="0"/>
            </a:endParaRPr>
          </a:p>
          <a:p>
            <a:pPr marL="285750" indent="-285750">
              <a:spcBef>
                <a:spcPts val="700"/>
              </a:spcBef>
              <a:spcAft>
                <a:spcPts val="700"/>
              </a:spcAft>
            </a:pPr>
            <a:r>
              <a:rPr lang="en-US" sz="1200" b="1" dirty="0" smtClean="0">
                <a:latin typeface="Arial" panose="020B0604020202020204" pitchFamily="34" charset="0"/>
                <a:cs typeface="Arial" panose="020B0604020202020204" pitchFamily="34" charset="0"/>
              </a:rPr>
              <a:t>Major focus of this survey are the organization with Female Ownership.</a:t>
            </a:r>
          </a:p>
          <a:p>
            <a:pPr marL="0" lvl="0" indent="0">
              <a:spcBef>
                <a:spcPts val="1000"/>
              </a:spcBef>
              <a:spcAft>
                <a:spcPts val="1000"/>
              </a:spcAft>
              <a:buNone/>
            </a:pPr>
            <a:r>
              <a:rPr lang="en-US" sz="1200" b="1" u="sng" dirty="0" smtClean="0">
                <a:latin typeface="Arial" panose="020B0604020202020204" pitchFamily="34" charset="0"/>
                <a:cs typeface="Arial" panose="020B0604020202020204" pitchFamily="34" charset="0"/>
              </a:rPr>
              <a:t>Business Ready Framework</a:t>
            </a:r>
          </a:p>
          <a:p>
            <a:pPr marL="0" lvl="0" indent="0" algn="just">
              <a:lnSpc>
                <a:spcPct val="120000"/>
              </a:lnSpc>
              <a:spcBef>
                <a:spcPts val="1000"/>
              </a:spcBef>
              <a:spcAft>
                <a:spcPts val="1000"/>
              </a:spcAft>
              <a:buNone/>
            </a:pPr>
            <a:r>
              <a:rPr lang="en-US" sz="1200" dirty="0" smtClean="0">
                <a:latin typeface="Arial" panose="020B0604020202020204" pitchFamily="34" charset="0"/>
                <a:cs typeface="Arial" panose="020B0604020202020204" pitchFamily="34" charset="0"/>
              </a:rPr>
              <a:t>Business Ready (B-Ready) is the world bank new flagship report to benchmark the business environment across the countries. The report assesses the regulatory framework and public services directed at firms, and the efficiency with which regulatory framework and public services are combined in practice. Accordingly, the </a:t>
            </a:r>
            <a:r>
              <a:rPr lang="en-US" sz="1200" dirty="0" err="1" smtClean="0">
                <a:latin typeface="Arial" panose="020B0604020202020204" pitchFamily="34" charset="0"/>
                <a:cs typeface="Arial" panose="020B0604020202020204" pitchFamily="34" charset="0"/>
              </a:rPr>
              <a:t>MoP</a:t>
            </a:r>
            <a:r>
              <a:rPr lang="en-US" sz="1200" dirty="0" smtClean="0">
                <a:latin typeface="Arial" panose="020B0604020202020204" pitchFamily="34" charset="0"/>
                <a:cs typeface="Arial" panose="020B0604020202020204" pitchFamily="34" charset="0"/>
              </a:rPr>
              <a:t>, </a:t>
            </a:r>
            <a:r>
              <a:rPr lang="en-US" sz="1200" dirty="0" err="1" smtClean="0">
                <a:latin typeface="Arial" panose="020B0604020202020204" pitchFamily="34" charset="0"/>
                <a:cs typeface="Arial" panose="020B0604020202020204" pitchFamily="34" charset="0"/>
              </a:rPr>
              <a:t>GoI</a:t>
            </a:r>
            <a:r>
              <a:rPr lang="en-US" sz="1200" dirty="0" smtClean="0">
                <a:latin typeface="Arial" panose="020B0604020202020204" pitchFamily="34" charset="0"/>
                <a:cs typeface="Arial" panose="020B0604020202020204" pitchFamily="34" charset="0"/>
              </a:rPr>
              <a:t> requested the Delhi DISCOMs to conduct a sex disaggregated consumer satisfaction survey mainly focusing the organization with female ownership.</a:t>
            </a:r>
            <a:endParaRPr lang="en-US" sz="1200" dirty="0">
              <a:latin typeface="Arial" panose="020B0604020202020204" pitchFamily="34" charset="0"/>
              <a:cs typeface="Arial" panose="020B0604020202020204" pitchFamily="34" charset="0"/>
            </a:endParaRPr>
          </a:p>
        </p:txBody>
      </p:sp>
      <p:sp>
        <p:nvSpPr>
          <p:cNvPr id="268" name="Google Shape;268;p18"/>
          <p:cNvSpPr txBox="1">
            <a:spLocks noGrp="1"/>
          </p:cNvSpPr>
          <p:nvPr>
            <p:ph type="title"/>
          </p:nvPr>
        </p:nvSpPr>
        <p:spPr>
          <a:xfrm>
            <a:off x="814275" y="392575"/>
            <a:ext cx="5258400" cy="7662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US" sz="1800" dirty="0" smtClean="0">
                <a:latin typeface="Arial" panose="020B0604020202020204" pitchFamily="34" charset="0"/>
                <a:cs typeface="Arial" panose="020B0604020202020204" pitchFamily="34" charset="0"/>
              </a:rPr>
              <a:t>Why this initiative?</a:t>
            </a:r>
            <a:endParaRPr sz="1800" dirty="0">
              <a:latin typeface="Arial" panose="020B0604020202020204" pitchFamily="34" charset="0"/>
              <a:cs typeface="Arial" panose="020B0604020202020204" pitchFamily="34" charset="0"/>
            </a:endParaRPr>
          </a:p>
        </p:txBody>
      </p:sp>
      <p:sp>
        <p:nvSpPr>
          <p:cNvPr id="270" name="Google Shape;270;p18"/>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2</a:t>
            </a:fld>
            <a:endParaRPr dirty="0"/>
          </a:p>
        </p:txBody>
      </p:sp>
      <p:grpSp>
        <p:nvGrpSpPr>
          <p:cNvPr id="271" name="Google Shape;271;p18"/>
          <p:cNvGrpSpPr/>
          <p:nvPr/>
        </p:nvGrpSpPr>
        <p:grpSpPr>
          <a:xfrm>
            <a:off x="312466" y="587260"/>
            <a:ext cx="309022" cy="376837"/>
            <a:chOff x="596350" y="929175"/>
            <a:chExt cx="407950" cy="497475"/>
          </a:xfrm>
        </p:grpSpPr>
        <p:sp>
          <p:nvSpPr>
            <p:cNvPr id="272" name="Google Shape;272;p18"/>
            <p:cNvSpPr/>
            <p:nvPr/>
          </p:nvSpPr>
          <p:spPr>
            <a:xfrm>
              <a:off x="596350" y="953550"/>
              <a:ext cx="387250" cy="473100"/>
            </a:xfrm>
            <a:custGeom>
              <a:avLst/>
              <a:gdLst/>
              <a:ahLst/>
              <a:cxnLst/>
              <a:rect l="l" t="t" r="r" b="b"/>
              <a:pathLst>
                <a:path w="15490" h="18924" fill="none" extrusionOk="0">
                  <a:moveTo>
                    <a:pt x="15490" y="17828"/>
                  </a:moveTo>
                  <a:lnTo>
                    <a:pt x="15490" y="17828"/>
                  </a:lnTo>
                  <a:lnTo>
                    <a:pt x="15466" y="17998"/>
                  </a:lnTo>
                  <a:lnTo>
                    <a:pt x="15417" y="18169"/>
                  </a:lnTo>
                  <a:lnTo>
                    <a:pt x="15319" y="18364"/>
                  </a:lnTo>
                  <a:lnTo>
                    <a:pt x="15198" y="18534"/>
                  </a:lnTo>
                  <a:lnTo>
                    <a:pt x="15052" y="18680"/>
                  </a:lnTo>
                  <a:lnTo>
                    <a:pt x="14881" y="18802"/>
                  </a:lnTo>
                  <a:lnTo>
                    <a:pt x="14735" y="18900"/>
                  </a:lnTo>
                  <a:lnTo>
                    <a:pt x="14564" y="18924"/>
                  </a:lnTo>
                  <a:lnTo>
                    <a:pt x="1023" y="18924"/>
                  </a:lnTo>
                  <a:lnTo>
                    <a:pt x="1023" y="18924"/>
                  </a:lnTo>
                  <a:lnTo>
                    <a:pt x="853" y="18900"/>
                  </a:lnTo>
                  <a:lnTo>
                    <a:pt x="682" y="18802"/>
                  </a:lnTo>
                  <a:lnTo>
                    <a:pt x="512" y="18680"/>
                  </a:lnTo>
                  <a:lnTo>
                    <a:pt x="341" y="18534"/>
                  </a:lnTo>
                  <a:lnTo>
                    <a:pt x="219" y="18364"/>
                  </a:lnTo>
                  <a:lnTo>
                    <a:pt x="98" y="18169"/>
                  </a:lnTo>
                  <a:lnTo>
                    <a:pt x="25" y="17998"/>
                  </a:lnTo>
                  <a:lnTo>
                    <a:pt x="0" y="17828"/>
                  </a:lnTo>
                  <a:lnTo>
                    <a:pt x="0" y="877"/>
                  </a:lnTo>
                  <a:lnTo>
                    <a:pt x="0" y="877"/>
                  </a:lnTo>
                  <a:lnTo>
                    <a:pt x="25" y="706"/>
                  </a:lnTo>
                  <a:lnTo>
                    <a:pt x="98" y="560"/>
                  </a:lnTo>
                  <a:lnTo>
                    <a:pt x="195" y="414"/>
                  </a:lnTo>
                  <a:lnTo>
                    <a:pt x="341" y="268"/>
                  </a:lnTo>
                  <a:lnTo>
                    <a:pt x="487" y="171"/>
                  </a:lnTo>
                  <a:lnTo>
                    <a:pt x="658" y="73"/>
                  </a:lnTo>
                  <a:lnTo>
                    <a:pt x="828" y="24"/>
                  </a:lnTo>
                  <a:lnTo>
                    <a:pt x="974"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3" name="Google Shape;273;p18"/>
            <p:cNvSpPr/>
            <p:nvPr/>
          </p:nvSpPr>
          <p:spPr>
            <a:xfrm>
              <a:off x="626775" y="929175"/>
              <a:ext cx="377525" cy="462775"/>
            </a:xfrm>
            <a:custGeom>
              <a:avLst/>
              <a:gdLst/>
              <a:ahLst/>
              <a:cxnLst/>
              <a:rect l="l" t="t" r="r" b="b"/>
              <a:pathLst>
                <a:path w="15101" h="18511" fill="none" extrusionOk="0">
                  <a:moveTo>
                    <a:pt x="15101" y="3362"/>
                  </a:moveTo>
                  <a:lnTo>
                    <a:pt x="15101" y="17731"/>
                  </a:lnTo>
                  <a:lnTo>
                    <a:pt x="15101" y="17731"/>
                  </a:lnTo>
                  <a:lnTo>
                    <a:pt x="15077" y="17877"/>
                  </a:lnTo>
                  <a:lnTo>
                    <a:pt x="15028" y="18024"/>
                  </a:lnTo>
                  <a:lnTo>
                    <a:pt x="14979" y="18145"/>
                  </a:lnTo>
                  <a:lnTo>
                    <a:pt x="14882" y="18267"/>
                  </a:lnTo>
                  <a:lnTo>
                    <a:pt x="14760" y="18365"/>
                  </a:lnTo>
                  <a:lnTo>
                    <a:pt x="14614" y="18438"/>
                  </a:lnTo>
                  <a:lnTo>
                    <a:pt x="14468" y="18486"/>
                  </a:lnTo>
                  <a:lnTo>
                    <a:pt x="14322" y="18511"/>
                  </a:lnTo>
                  <a:lnTo>
                    <a:pt x="780" y="18511"/>
                  </a:lnTo>
                  <a:lnTo>
                    <a:pt x="780" y="18511"/>
                  </a:lnTo>
                  <a:lnTo>
                    <a:pt x="634" y="18486"/>
                  </a:lnTo>
                  <a:lnTo>
                    <a:pt x="488" y="18438"/>
                  </a:lnTo>
                  <a:lnTo>
                    <a:pt x="342" y="18365"/>
                  </a:lnTo>
                  <a:lnTo>
                    <a:pt x="220" y="18267"/>
                  </a:lnTo>
                  <a:lnTo>
                    <a:pt x="123" y="18145"/>
                  </a:lnTo>
                  <a:lnTo>
                    <a:pt x="74" y="18024"/>
                  </a:lnTo>
                  <a:lnTo>
                    <a:pt x="25" y="17877"/>
                  </a:lnTo>
                  <a:lnTo>
                    <a:pt x="1" y="17731"/>
                  </a:lnTo>
                  <a:lnTo>
                    <a:pt x="1" y="780"/>
                  </a:lnTo>
                  <a:lnTo>
                    <a:pt x="1" y="780"/>
                  </a:lnTo>
                  <a:lnTo>
                    <a:pt x="25" y="610"/>
                  </a:lnTo>
                  <a:lnTo>
                    <a:pt x="74" y="464"/>
                  </a:lnTo>
                  <a:lnTo>
                    <a:pt x="123" y="342"/>
                  </a:lnTo>
                  <a:lnTo>
                    <a:pt x="220" y="220"/>
                  </a:lnTo>
                  <a:lnTo>
                    <a:pt x="342" y="123"/>
                  </a:lnTo>
                  <a:lnTo>
                    <a:pt x="488" y="50"/>
                  </a:lnTo>
                  <a:lnTo>
                    <a:pt x="634" y="1"/>
                  </a:lnTo>
                  <a:lnTo>
                    <a:pt x="780" y="1"/>
                  </a:lnTo>
                  <a:lnTo>
                    <a:pt x="1174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4" name="Google Shape;274;p18"/>
            <p:cNvSpPr/>
            <p:nvPr/>
          </p:nvSpPr>
          <p:spPr>
            <a:xfrm>
              <a:off x="688900" y="1256150"/>
              <a:ext cx="133975" cy="25"/>
            </a:xfrm>
            <a:custGeom>
              <a:avLst/>
              <a:gdLst/>
              <a:ahLst/>
              <a:cxnLst/>
              <a:rect l="l" t="t" r="r" b="b"/>
              <a:pathLst>
                <a:path w="5359" h="1" fill="none" extrusionOk="0">
                  <a:moveTo>
                    <a:pt x="5358" y="0"/>
                  </a:moveTo>
                  <a:lnTo>
                    <a:pt x="0"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5" name="Google Shape;275;p18"/>
            <p:cNvSpPr/>
            <p:nvPr/>
          </p:nvSpPr>
          <p:spPr>
            <a:xfrm>
              <a:off x="688900" y="1201350"/>
              <a:ext cx="255750" cy="25"/>
            </a:xfrm>
            <a:custGeom>
              <a:avLst/>
              <a:gdLst/>
              <a:ahLst/>
              <a:cxnLst/>
              <a:rect l="l" t="t" r="r" b="b"/>
              <a:pathLst>
                <a:path w="10230" h="1" fill="none" extrusionOk="0">
                  <a:moveTo>
                    <a:pt x="10229" y="1"/>
                  </a:moveTo>
                  <a:lnTo>
                    <a:pt x="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6" name="Google Shape;276;p18"/>
            <p:cNvSpPr/>
            <p:nvPr/>
          </p:nvSpPr>
          <p:spPr>
            <a:xfrm>
              <a:off x="688900" y="1145950"/>
              <a:ext cx="255750" cy="25"/>
            </a:xfrm>
            <a:custGeom>
              <a:avLst/>
              <a:gdLst/>
              <a:ahLst/>
              <a:cxnLst/>
              <a:rect l="l" t="t" r="r" b="b"/>
              <a:pathLst>
                <a:path w="10230" h="1" fill="none" extrusionOk="0">
                  <a:moveTo>
                    <a:pt x="10229" y="0"/>
                  </a:moveTo>
                  <a:lnTo>
                    <a:pt x="0"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7" name="Google Shape;277;p18"/>
            <p:cNvSpPr/>
            <p:nvPr/>
          </p:nvSpPr>
          <p:spPr>
            <a:xfrm>
              <a:off x="688900" y="1090525"/>
              <a:ext cx="255750" cy="25"/>
            </a:xfrm>
            <a:custGeom>
              <a:avLst/>
              <a:gdLst/>
              <a:ahLst/>
              <a:cxnLst/>
              <a:rect l="l" t="t" r="r" b="b"/>
              <a:pathLst>
                <a:path w="10230" h="1" fill="none" extrusionOk="0">
                  <a:moveTo>
                    <a:pt x="10229" y="1"/>
                  </a:moveTo>
                  <a:lnTo>
                    <a:pt x="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8" name="Google Shape;278;p18"/>
            <p:cNvSpPr/>
            <p:nvPr/>
          </p:nvSpPr>
          <p:spPr>
            <a:xfrm>
              <a:off x="920250" y="929175"/>
              <a:ext cx="84050" cy="84050"/>
            </a:xfrm>
            <a:custGeom>
              <a:avLst/>
              <a:gdLst/>
              <a:ahLst/>
              <a:cxnLst/>
              <a:rect l="l" t="t" r="r" b="b"/>
              <a:pathLst>
                <a:path w="3362" h="3362" fill="none" extrusionOk="0">
                  <a:moveTo>
                    <a:pt x="1" y="2582"/>
                  </a:moveTo>
                  <a:lnTo>
                    <a:pt x="1" y="1"/>
                  </a:lnTo>
                  <a:lnTo>
                    <a:pt x="3362" y="3362"/>
                  </a:lnTo>
                  <a:lnTo>
                    <a:pt x="780" y="3362"/>
                  </a:lnTo>
                  <a:lnTo>
                    <a:pt x="780" y="3362"/>
                  </a:lnTo>
                  <a:lnTo>
                    <a:pt x="610" y="3337"/>
                  </a:lnTo>
                  <a:lnTo>
                    <a:pt x="464" y="3289"/>
                  </a:lnTo>
                  <a:lnTo>
                    <a:pt x="342" y="3216"/>
                  </a:lnTo>
                  <a:lnTo>
                    <a:pt x="220" y="3118"/>
                  </a:lnTo>
                  <a:lnTo>
                    <a:pt x="123" y="3021"/>
                  </a:lnTo>
                  <a:lnTo>
                    <a:pt x="50" y="2875"/>
                  </a:lnTo>
                  <a:lnTo>
                    <a:pt x="1" y="2729"/>
                  </a:lnTo>
                  <a:lnTo>
                    <a:pt x="1" y="2582"/>
                  </a:lnTo>
                  <a:lnTo>
                    <a:pt x="1" y="2582"/>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Tree>
    <p:extLst>
      <p:ext uri="{BB962C8B-B14F-4D97-AF65-F5344CB8AC3E}">
        <p14:creationId xmlns:p14="http://schemas.microsoft.com/office/powerpoint/2010/main" val="5045169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66"/>
        <p:cNvGrpSpPr/>
        <p:nvPr/>
      </p:nvGrpSpPr>
      <p:grpSpPr>
        <a:xfrm>
          <a:off x="0" y="0"/>
          <a:ext cx="0" cy="0"/>
          <a:chOff x="0" y="0"/>
          <a:chExt cx="0" cy="0"/>
        </a:xfrm>
      </p:grpSpPr>
      <p:sp>
        <p:nvSpPr>
          <p:cNvPr id="267" name="Google Shape;267;p18"/>
          <p:cNvSpPr txBox="1">
            <a:spLocks noGrp="1"/>
          </p:cNvSpPr>
          <p:nvPr>
            <p:ph type="body" idx="1"/>
          </p:nvPr>
        </p:nvSpPr>
        <p:spPr>
          <a:xfrm>
            <a:off x="107504" y="1312404"/>
            <a:ext cx="8568952" cy="3456384"/>
          </a:xfrm>
          <a:prstGeom prst="rect">
            <a:avLst/>
          </a:prstGeom>
        </p:spPr>
        <p:txBody>
          <a:bodyPr spcFirstLastPara="1" wrap="square" lIns="91425" tIns="91425" rIns="91425" bIns="91425" anchor="t" anchorCtr="0">
            <a:noAutofit/>
          </a:bodyPr>
          <a:lstStyle/>
          <a:p>
            <a:pPr marL="446088" indent="-446088">
              <a:spcBef>
                <a:spcPts val="500"/>
              </a:spcBef>
              <a:spcAft>
                <a:spcPts val="500"/>
              </a:spcAft>
            </a:pPr>
            <a:r>
              <a:rPr lang="en-US" sz="1200" dirty="0" smtClean="0">
                <a:latin typeface="Arial" panose="020B0604020202020204" pitchFamily="34" charset="0"/>
                <a:cs typeface="Arial" panose="020B0604020202020204" pitchFamily="34" charset="0"/>
              </a:rPr>
              <a:t>All commercials and industrial (C&amp;I) Consumers having sanctioned load more than 100 kW considered.</a:t>
            </a:r>
          </a:p>
          <a:p>
            <a:pPr marL="446088" indent="-446088">
              <a:spcBef>
                <a:spcPts val="500"/>
              </a:spcBef>
              <a:spcAft>
                <a:spcPts val="500"/>
              </a:spcAft>
            </a:pPr>
            <a:r>
              <a:rPr lang="en-US" sz="1200" dirty="0" smtClean="0">
                <a:latin typeface="Arial" panose="020B0604020202020204" pitchFamily="34" charset="0"/>
                <a:cs typeface="Arial" panose="020B0604020202020204" pitchFamily="34" charset="0"/>
              </a:rPr>
              <a:t>Government consumers are excluded from this survey.</a:t>
            </a:r>
          </a:p>
          <a:p>
            <a:pPr marL="446088" indent="-446088">
              <a:spcBef>
                <a:spcPts val="500"/>
              </a:spcBef>
              <a:spcAft>
                <a:spcPts val="500"/>
              </a:spcAft>
            </a:pPr>
            <a:r>
              <a:rPr lang="en-US" sz="1200" dirty="0" smtClean="0">
                <a:latin typeface="Arial" panose="020B0604020202020204" pitchFamily="34" charset="0"/>
                <a:cs typeface="Arial" panose="020B0604020202020204" pitchFamily="34" charset="0"/>
              </a:rPr>
              <a:t>Total of 520 C&amp;I </a:t>
            </a:r>
            <a:r>
              <a:rPr lang="en-US" sz="1200" dirty="0">
                <a:latin typeface="Arial" panose="020B0604020202020204" pitchFamily="34" charset="0"/>
                <a:cs typeface="Arial" panose="020B0604020202020204" pitchFamily="34" charset="0"/>
              </a:rPr>
              <a:t>connections were identified for the survey</a:t>
            </a:r>
            <a:r>
              <a:rPr lang="en-US" sz="1200" dirty="0" smtClean="0">
                <a:latin typeface="Arial" panose="020B0604020202020204" pitchFamily="34" charset="0"/>
                <a:cs typeface="Arial" panose="020B0604020202020204" pitchFamily="34" charset="0"/>
              </a:rPr>
              <a:t>.</a:t>
            </a:r>
          </a:p>
          <a:p>
            <a:pPr marL="446088" indent="-446088">
              <a:spcBef>
                <a:spcPts val="500"/>
              </a:spcBef>
              <a:spcAft>
                <a:spcPts val="500"/>
              </a:spcAft>
            </a:pPr>
            <a:r>
              <a:rPr lang="en-US" sz="1200" dirty="0">
                <a:latin typeface="Arial" panose="020B0604020202020204" pitchFamily="34" charset="0"/>
                <a:cs typeface="Arial" panose="020B0604020202020204" pitchFamily="34" charset="0"/>
              </a:rPr>
              <a:t>A</a:t>
            </a:r>
            <a:r>
              <a:rPr lang="en-US" sz="1200" dirty="0" smtClean="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google form comprising the questionnaires was shared with the consumers through online mode (E-mail, WhatsApp </a:t>
            </a:r>
            <a:r>
              <a:rPr lang="en-US" sz="1200" dirty="0" err="1">
                <a:latin typeface="Arial" panose="020B0604020202020204" pitchFamily="34" charset="0"/>
                <a:cs typeface="Arial" panose="020B0604020202020204" pitchFamily="34" charset="0"/>
              </a:rPr>
              <a:t>etc</a:t>
            </a:r>
            <a:r>
              <a:rPr lang="en-US" sz="1200" dirty="0">
                <a:latin typeface="Arial" panose="020B0604020202020204" pitchFamily="34" charset="0"/>
                <a:cs typeface="Arial" panose="020B0604020202020204" pitchFamily="34" charset="0"/>
              </a:rPr>
              <a:t>) as per the convenience of the consumers</a:t>
            </a:r>
            <a:r>
              <a:rPr lang="en-US" sz="1200" dirty="0" smtClean="0">
                <a:latin typeface="Arial" panose="020B0604020202020204" pitchFamily="34" charset="0"/>
                <a:cs typeface="Arial" panose="020B0604020202020204" pitchFamily="34" charset="0"/>
              </a:rPr>
              <a:t>.</a:t>
            </a:r>
          </a:p>
          <a:p>
            <a:pPr marL="446088" indent="-446088">
              <a:spcBef>
                <a:spcPts val="500"/>
              </a:spcBef>
              <a:spcAft>
                <a:spcPts val="500"/>
              </a:spcAft>
            </a:pPr>
            <a:r>
              <a:rPr lang="en-US" sz="1200" dirty="0">
                <a:latin typeface="Arial" panose="020B0604020202020204" pitchFamily="34" charset="0"/>
                <a:cs typeface="Arial" panose="020B0604020202020204" pitchFamily="34" charset="0"/>
              </a:rPr>
              <a:t>The response to the questionnaire is </a:t>
            </a:r>
            <a:r>
              <a:rPr lang="en-US" sz="1200" dirty="0" smtClean="0">
                <a:latin typeface="Arial" panose="020B0604020202020204" pitchFamily="34" charset="0"/>
                <a:cs typeface="Arial" panose="020B0604020202020204" pitchFamily="34" charset="0"/>
              </a:rPr>
              <a:t>compiled</a:t>
            </a:r>
          </a:p>
          <a:p>
            <a:pPr marL="446088" indent="-446088">
              <a:spcBef>
                <a:spcPts val="500"/>
              </a:spcBef>
              <a:spcAft>
                <a:spcPts val="500"/>
              </a:spcAft>
            </a:pPr>
            <a:r>
              <a:rPr lang="en-US" sz="1200" dirty="0">
                <a:latin typeface="Arial" panose="020B0604020202020204" pitchFamily="34" charset="0"/>
                <a:cs typeface="Arial" panose="020B0604020202020204" pitchFamily="34" charset="0"/>
              </a:rPr>
              <a:t>Follow up calls were made to the consumers in case of delay in receipt of response from the consumers</a:t>
            </a:r>
            <a:r>
              <a:rPr lang="en-US" sz="1200" dirty="0" smtClean="0">
                <a:latin typeface="Arial" panose="020B0604020202020204" pitchFamily="34" charset="0"/>
                <a:cs typeface="Arial" panose="020B0604020202020204" pitchFamily="34" charset="0"/>
              </a:rPr>
              <a:t>.</a:t>
            </a:r>
          </a:p>
          <a:p>
            <a:pPr marL="446088" indent="-446088">
              <a:spcBef>
                <a:spcPts val="500"/>
              </a:spcBef>
              <a:spcAft>
                <a:spcPts val="500"/>
              </a:spcAft>
            </a:pPr>
            <a:r>
              <a:rPr lang="en-US" sz="1200" dirty="0">
                <a:latin typeface="Arial" panose="020B0604020202020204" pitchFamily="34" charset="0"/>
                <a:cs typeface="Arial" panose="020B0604020202020204" pitchFamily="34" charset="0"/>
              </a:rPr>
              <a:t>In case the consumer does not feel safe to click on the link of google form, field executives were assigned who visited the site of the consumers and collected the response through physical mode</a:t>
            </a:r>
            <a:r>
              <a:rPr lang="en-US" sz="1200" dirty="0" smtClean="0">
                <a:latin typeface="Arial" panose="020B0604020202020204" pitchFamily="34" charset="0"/>
                <a:cs typeface="Arial" panose="020B0604020202020204" pitchFamily="34" charset="0"/>
              </a:rPr>
              <a:t>.</a:t>
            </a:r>
          </a:p>
          <a:p>
            <a:pPr marL="446088" indent="-446088">
              <a:spcBef>
                <a:spcPts val="500"/>
              </a:spcBef>
              <a:spcAft>
                <a:spcPts val="500"/>
              </a:spcAft>
            </a:pPr>
            <a:r>
              <a:rPr lang="en-US" sz="1200" dirty="0">
                <a:latin typeface="Arial" panose="020B0604020202020204" pitchFamily="34" charset="0"/>
                <a:cs typeface="Arial" panose="020B0604020202020204" pitchFamily="34" charset="0"/>
              </a:rPr>
              <a:t>Out of the 520 C&amp;I Connections, BYPL was able to collect response from 490 consumers and 30 consumers denied to response to the questionnaire of the survey.</a:t>
            </a:r>
            <a:endParaRPr lang="en-US" sz="1200" dirty="0" smtClean="0">
              <a:latin typeface="Arial" panose="020B0604020202020204" pitchFamily="34" charset="0"/>
              <a:cs typeface="Arial" panose="020B0604020202020204" pitchFamily="34" charset="0"/>
            </a:endParaRPr>
          </a:p>
          <a:p>
            <a:pPr marL="0" lvl="0" indent="0">
              <a:spcBef>
                <a:spcPts val="500"/>
              </a:spcBef>
              <a:spcAft>
                <a:spcPts val="500"/>
              </a:spcAft>
              <a:buNone/>
            </a:pPr>
            <a:endParaRPr lang="en-US" dirty="0" smtClean="0">
              <a:latin typeface="Arial" panose="020B0604020202020204" pitchFamily="34" charset="0"/>
              <a:cs typeface="Arial" panose="020B0604020202020204" pitchFamily="34" charset="0"/>
            </a:endParaRPr>
          </a:p>
        </p:txBody>
      </p:sp>
      <p:sp>
        <p:nvSpPr>
          <p:cNvPr id="268" name="Google Shape;268;p18"/>
          <p:cNvSpPr txBox="1">
            <a:spLocks noGrp="1"/>
          </p:cNvSpPr>
          <p:nvPr>
            <p:ph type="title"/>
          </p:nvPr>
        </p:nvSpPr>
        <p:spPr>
          <a:xfrm>
            <a:off x="814275" y="392575"/>
            <a:ext cx="5258400" cy="766200"/>
          </a:xfrm>
          <a:prstGeom prst="rect">
            <a:avLst/>
          </a:prstGeom>
          <a:noFill/>
          <a:ln>
            <a:noFill/>
          </a:ln>
        </p:spPr>
        <p:txBody>
          <a:bodyPr spcFirstLastPara="1" wrap="square" lIns="91425" tIns="91425" rIns="91425" bIns="91425" anchor="ctr" anchorCtr="0">
            <a:noAutofit/>
          </a:bodyPr>
          <a:lstStyle/>
          <a:p>
            <a:r>
              <a:rPr lang="en-US" sz="1800" dirty="0">
                <a:latin typeface="Arial" panose="020B0604020202020204" pitchFamily="34" charset="0"/>
                <a:cs typeface="Arial" panose="020B0604020202020204" pitchFamily="34" charset="0"/>
              </a:rPr>
              <a:t>Approach</a:t>
            </a:r>
            <a:endParaRPr sz="1800" dirty="0">
              <a:latin typeface="Arial" panose="020B0604020202020204" pitchFamily="34" charset="0"/>
              <a:cs typeface="Arial" panose="020B0604020202020204" pitchFamily="34" charset="0"/>
            </a:endParaRPr>
          </a:p>
        </p:txBody>
      </p:sp>
      <p:sp>
        <p:nvSpPr>
          <p:cNvPr id="270" name="Google Shape;270;p18"/>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3</a:t>
            </a:fld>
            <a:endParaRPr dirty="0"/>
          </a:p>
        </p:txBody>
      </p:sp>
      <p:grpSp>
        <p:nvGrpSpPr>
          <p:cNvPr id="271" name="Google Shape;271;p18"/>
          <p:cNvGrpSpPr/>
          <p:nvPr/>
        </p:nvGrpSpPr>
        <p:grpSpPr>
          <a:xfrm>
            <a:off x="312466" y="587260"/>
            <a:ext cx="309022" cy="376837"/>
            <a:chOff x="596350" y="929175"/>
            <a:chExt cx="407950" cy="497475"/>
          </a:xfrm>
        </p:grpSpPr>
        <p:sp>
          <p:nvSpPr>
            <p:cNvPr id="272" name="Google Shape;272;p18"/>
            <p:cNvSpPr/>
            <p:nvPr/>
          </p:nvSpPr>
          <p:spPr>
            <a:xfrm>
              <a:off x="596350" y="953550"/>
              <a:ext cx="387250" cy="473100"/>
            </a:xfrm>
            <a:custGeom>
              <a:avLst/>
              <a:gdLst/>
              <a:ahLst/>
              <a:cxnLst/>
              <a:rect l="l" t="t" r="r" b="b"/>
              <a:pathLst>
                <a:path w="15490" h="18924" fill="none" extrusionOk="0">
                  <a:moveTo>
                    <a:pt x="15490" y="17828"/>
                  </a:moveTo>
                  <a:lnTo>
                    <a:pt x="15490" y="17828"/>
                  </a:lnTo>
                  <a:lnTo>
                    <a:pt x="15466" y="17998"/>
                  </a:lnTo>
                  <a:lnTo>
                    <a:pt x="15417" y="18169"/>
                  </a:lnTo>
                  <a:lnTo>
                    <a:pt x="15319" y="18364"/>
                  </a:lnTo>
                  <a:lnTo>
                    <a:pt x="15198" y="18534"/>
                  </a:lnTo>
                  <a:lnTo>
                    <a:pt x="15052" y="18680"/>
                  </a:lnTo>
                  <a:lnTo>
                    <a:pt x="14881" y="18802"/>
                  </a:lnTo>
                  <a:lnTo>
                    <a:pt x="14735" y="18900"/>
                  </a:lnTo>
                  <a:lnTo>
                    <a:pt x="14564" y="18924"/>
                  </a:lnTo>
                  <a:lnTo>
                    <a:pt x="1023" y="18924"/>
                  </a:lnTo>
                  <a:lnTo>
                    <a:pt x="1023" y="18924"/>
                  </a:lnTo>
                  <a:lnTo>
                    <a:pt x="853" y="18900"/>
                  </a:lnTo>
                  <a:lnTo>
                    <a:pt x="682" y="18802"/>
                  </a:lnTo>
                  <a:lnTo>
                    <a:pt x="512" y="18680"/>
                  </a:lnTo>
                  <a:lnTo>
                    <a:pt x="341" y="18534"/>
                  </a:lnTo>
                  <a:lnTo>
                    <a:pt x="219" y="18364"/>
                  </a:lnTo>
                  <a:lnTo>
                    <a:pt x="98" y="18169"/>
                  </a:lnTo>
                  <a:lnTo>
                    <a:pt x="25" y="17998"/>
                  </a:lnTo>
                  <a:lnTo>
                    <a:pt x="0" y="17828"/>
                  </a:lnTo>
                  <a:lnTo>
                    <a:pt x="0" y="877"/>
                  </a:lnTo>
                  <a:lnTo>
                    <a:pt x="0" y="877"/>
                  </a:lnTo>
                  <a:lnTo>
                    <a:pt x="25" y="706"/>
                  </a:lnTo>
                  <a:lnTo>
                    <a:pt x="98" y="560"/>
                  </a:lnTo>
                  <a:lnTo>
                    <a:pt x="195" y="414"/>
                  </a:lnTo>
                  <a:lnTo>
                    <a:pt x="341" y="268"/>
                  </a:lnTo>
                  <a:lnTo>
                    <a:pt x="487" y="171"/>
                  </a:lnTo>
                  <a:lnTo>
                    <a:pt x="658" y="73"/>
                  </a:lnTo>
                  <a:lnTo>
                    <a:pt x="828" y="24"/>
                  </a:lnTo>
                  <a:lnTo>
                    <a:pt x="974"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3" name="Google Shape;273;p18"/>
            <p:cNvSpPr/>
            <p:nvPr/>
          </p:nvSpPr>
          <p:spPr>
            <a:xfrm>
              <a:off x="626775" y="929175"/>
              <a:ext cx="377525" cy="462775"/>
            </a:xfrm>
            <a:custGeom>
              <a:avLst/>
              <a:gdLst/>
              <a:ahLst/>
              <a:cxnLst/>
              <a:rect l="l" t="t" r="r" b="b"/>
              <a:pathLst>
                <a:path w="15101" h="18511" fill="none" extrusionOk="0">
                  <a:moveTo>
                    <a:pt x="15101" y="3362"/>
                  </a:moveTo>
                  <a:lnTo>
                    <a:pt x="15101" y="17731"/>
                  </a:lnTo>
                  <a:lnTo>
                    <a:pt x="15101" y="17731"/>
                  </a:lnTo>
                  <a:lnTo>
                    <a:pt x="15077" y="17877"/>
                  </a:lnTo>
                  <a:lnTo>
                    <a:pt x="15028" y="18024"/>
                  </a:lnTo>
                  <a:lnTo>
                    <a:pt x="14979" y="18145"/>
                  </a:lnTo>
                  <a:lnTo>
                    <a:pt x="14882" y="18267"/>
                  </a:lnTo>
                  <a:lnTo>
                    <a:pt x="14760" y="18365"/>
                  </a:lnTo>
                  <a:lnTo>
                    <a:pt x="14614" y="18438"/>
                  </a:lnTo>
                  <a:lnTo>
                    <a:pt x="14468" y="18486"/>
                  </a:lnTo>
                  <a:lnTo>
                    <a:pt x="14322" y="18511"/>
                  </a:lnTo>
                  <a:lnTo>
                    <a:pt x="780" y="18511"/>
                  </a:lnTo>
                  <a:lnTo>
                    <a:pt x="780" y="18511"/>
                  </a:lnTo>
                  <a:lnTo>
                    <a:pt x="634" y="18486"/>
                  </a:lnTo>
                  <a:lnTo>
                    <a:pt x="488" y="18438"/>
                  </a:lnTo>
                  <a:lnTo>
                    <a:pt x="342" y="18365"/>
                  </a:lnTo>
                  <a:lnTo>
                    <a:pt x="220" y="18267"/>
                  </a:lnTo>
                  <a:lnTo>
                    <a:pt x="123" y="18145"/>
                  </a:lnTo>
                  <a:lnTo>
                    <a:pt x="74" y="18024"/>
                  </a:lnTo>
                  <a:lnTo>
                    <a:pt x="25" y="17877"/>
                  </a:lnTo>
                  <a:lnTo>
                    <a:pt x="1" y="17731"/>
                  </a:lnTo>
                  <a:lnTo>
                    <a:pt x="1" y="780"/>
                  </a:lnTo>
                  <a:lnTo>
                    <a:pt x="1" y="780"/>
                  </a:lnTo>
                  <a:lnTo>
                    <a:pt x="25" y="610"/>
                  </a:lnTo>
                  <a:lnTo>
                    <a:pt x="74" y="464"/>
                  </a:lnTo>
                  <a:lnTo>
                    <a:pt x="123" y="342"/>
                  </a:lnTo>
                  <a:lnTo>
                    <a:pt x="220" y="220"/>
                  </a:lnTo>
                  <a:lnTo>
                    <a:pt x="342" y="123"/>
                  </a:lnTo>
                  <a:lnTo>
                    <a:pt x="488" y="50"/>
                  </a:lnTo>
                  <a:lnTo>
                    <a:pt x="634" y="1"/>
                  </a:lnTo>
                  <a:lnTo>
                    <a:pt x="780" y="1"/>
                  </a:lnTo>
                  <a:lnTo>
                    <a:pt x="1174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4" name="Google Shape;274;p18"/>
            <p:cNvSpPr/>
            <p:nvPr/>
          </p:nvSpPr>
          <p:spPr>
            <a:xfrm>
              <a:off x="688900" y="1256150"/>
              <a:ext cx="133975" cy="25"/>
            </a:xfrm>
            <a:custGeom>
              <a:avLst/>
              <a:gdLst/>
              <a:ahLst/>
              <a:cxnLst/>
              <a:rect l="l" t="t" r="r" b="b"/>
              <a:pathLst>
                <a:path w="5359" h="1" fill="none" extrusionOk="0">
                  <a:moveTo>
                    <a:pt x="5358" y="0"/>
                  </a:moveTo>
                  <a:lnTo>
                    <a:pt x="0"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5" name="Google Shape;275;p18"/>
            <p:cNvSpPr/>
            <p:nvPr/>
          </p:nvSpPr>
          <p:spPr>
            <a:xfrm>
              <a:off x="688900" y="1201350"/>
              <a:ext cx="255750" cy="25"/>
            </a:xfrm>
            <a:custGeom>
              <a:avLst/>
              <a:gdLst/>
              <a:ahLst/>
              <a:cxnLst/>
              <a:rect l="l" t="t" r="r" b="b"/>
              <a:pathLst>
                <a:path w="10230" h="1" fill="none" extrusionOk="0">
                  <a:moveTo>
                    <a:pt x="10229" y="1"/>
                  </a:moveTo>
                  <a:lnTo>
                    <a:pt x="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6" name="Google Shape;276;p18"/>
            <p:cNvSpPr/>
            <p:nvPr/>
          </p:nvSpPr>
          <p:spPr>
            <a:xfrm>
              <a:off x="688900" y="1145950"/>
              <a:ext cx="255750" cy="25"/>
            </a:xfrm>
            <a:custGeom>
              <a:avLst/>
              <a:gdLst/>
              <a:ahLst/>
              <a:cxnLst/>
              <a:rect l="l" t="t" r="r" b="b"/>
              <a:pathLst>
                <a:path w="10230" h="1" fill="none" extrusionOk="0">
                  <a:moveTo>
                    <a:pt x="10229" y="0"/>
                  </a:moveTo>
                  <a:lnTo>
                    <a:pt x="0"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7" name="Google Shape;277;p18"/>
            <p:cNvSpPr/>
            <p:nvPr/>
          </p:nvSpPr>
          <p:spPr>
            <a:xfrm>
              <a:off x="688900" y="1090525"/>
              <a:ext cx="255750" cy="25"/>
            </a:xfrm>
            <a:custGeom>
              <a:avLst/>
              <a:gdLst/>
              <a:ahLst/>
              <a:cxnLst/>
              <a:rect l="l" t="t" r="r" b="b"/>
              <a:pathLst>
                <a:path w="10230" h="1" fill="none" extrusionOk="0">
                  <a:moveTo>
                    <a:pt x="10229" y="1"/>
                  </a:moveTo>
                  <a:lnTo>
                    <a:pt x="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8" name="Google Shape;278;p18"/>
            <p:cNvSpPr/>
            <p:nvPr/>
          </p:nvSpPr>
          <p:spPr>
            <a:xfrm>
              <a:off x="920250" y="929175"/>
              <a:ext cx="84050" cy="84050"/>
            </a:xfrm>
            <a:custGeom>
              <a:avLst/>
              <a:gdLst/>
              <a:ahLst/>
              <a:cxnLst/>
              <a:rect l="l" t="t" r="r" b="b"/>
              <a:pathLst>
                <a:path w="3362" h="3362" fill="none" extrusionOk="0">
                  <a:moveTo>
                    <a:pt x="1" y="2582"/>
                  </a:moveTo>
                  <a:lnTo>
                    <a:pt x="1" y="1"/>
                  </a:lnTo>
                  <a:lnTo>
                    <a:pt x="3362" y="3362"/>
                  </a:lnTo>
                  <a:lnTo>
                    <a:pt x="780" y="3362"/>
                  </a:lnTo>
                  <a:lnTo>
                    <a:pt x="780" y="3362"/>
                  </a:lnTo>
                  <a:lnTo>
                    <a:pt x="610" y="3337"/>
                  </a:lnTo>
                  <a:lnTo>
                    <a:pt x="464" y="3289"/>
                  </a:lnTo>
                  <a:lnTo>
                    <a:pt x="342" y="3216"/>
                  </a:lnTo>
                  <a:lnTo>
                    <a:pt x="220" y="3118"/>
                  </a:lnTo>
                  <a:lnTo>
                    <a:pt x="123" y="3021"/>
                  </a:lnTo>
                  <a:lnTo>
                    <a:pt x="50" y="2875"/>
                  </a:lnTo>
                  <a:lnTo>
                    <a:pt x="1" y="2729"/>
                  </a:lnTo>
                  <a:lnTo>
                    <a:pt x="1" y="2582"/>
                  </a:lnTo>
                  <a:lnTo>
                    <a:pt x="1" y="2582"/>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47"/>
        <p:cNvGrpSpPr/>
        <p:nvPr/>
      </p:nvGrpSpPr>
      <p:grpSpPr>
        <a:xfrm>
          <a:off x="0" y="0"/>
          <a:ext cx="0" cy="0"/>
          <a:chOff x="0" y="0"/>
          <a:chExt cx="0" cy="0"/>
        </a:xfrm>
      </p:grpSpPr>
      <p:sp>
        <p:nvSpPr>
          <p:cNvPr id="248" name="Google Shape;248;p17"/>
          <p:cNvSpPr txBox="1">
            <a:spLocks noGrp="1"/>
          </p:cNvSpPr>
          <p:nvPr>
            <p:ph type="ctrTitle" idx="4294967295"/>
          </p:nvPr>
        </p:nvSpPr>
        <p:spPr>
          <a:xfrm>
            <a:off x="685800" y="987574"/>
            <a:ext cx="5567700" cy="2441376"/>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5500" dirty="0" smtClean="0">
                <a:solidFill>
                  <a:srgbClr val="FF9800"/>
                </a:solidFill>
              </a:rPr>
              <a:t>Questionnaires</a:t>
            </a:r>
            <a:endParaRPr sz="5000" b="0" dirty="0">
              <a:solidFill>
                <a:srgbClr val="FF9800"/>
              </a:solidFill>
            </a:endParaRPr>
          </a:p>
        </p:txBody>
      </p:sp>
      <p:sp>
        <p:nvSpPr>
          <p:cNvPr id="262" name="Google Shape;262;p17"/>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4</a:t>
            </a:fld>
            <a:endParaRPr dirty="0"/>
          </a:p>
        </p:txBody>
      </p:sp>
      <p:pic>
        <p:nvPicPr>
          <p:cNvPr id="4" name="Picture 3"/>
          <p:cNvPicPr>
            <a:picLocks noChangeAspect="1"/>
          </p:cNvPicPr>
          <p:nvPr/>
        </p:nvPicPr>
        <p:blipFill>
          <a:blip r:embed="rId3">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5436096" y="1203598"/>
            <a:ext cx="2376264" cy="2376264"/>
          </a:xfrm>
          <a:prstGeom prst="rect">
            <a:avLst/>
          </a:prstGeom>
        </p:spPr>
      </p:pic>
    </p:spTree>
    <p:extLst>
      <p:ext uri="{BB962C8B-B14F-4D97-AF65-F5344CB8AC3E}">
        <p14:creationId xmlns:p14="http://schemas.microsoft.com/office/powerpoint/2010/main" val="38332424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66"/>
        <p:cNvGrpSpPr/>
        <p:nvPr/>
      </p:nvGrpSpPr>
      <p:grpSpPr>
        <a:xfrm>
          <a:off x="0" y="0"/>
          <a:ext cx="0" cy="0"/>
          <a:chOff x="0" y="0"/>
          <a:chExt cx="0" cy="0"/>
        </a:xfrm>
      </p:grpSpPr>
      <p:sp>
        <p:nvSpPr>
          <p:cNvPr id="268" name="Google Shape;268;p18"/>
          <p:cNvSpPr txBox="1">
            <a:spLocks noGrp="1"/>
          </p:cNvSpPr>
          <p:nvPr>
            <p:ph type="title"/>
          </p:nvPr>
        </p:nvSpPr>
        <p:spPr>
          <a:xfrm>
            <a:off x="814275" y="392575"/>
            <a:ext cx="5258400" cy="766200"/>
          </a:xfrm>
          <a:prstGeom prst="rect">
            <a:avLst/>
          </a:prstGeom>
        </p:spPr>
        <p:txBody>
          <a:bodyPr spcFirstLastPara="1" wrap="square" lIns="91425" tIns="91425" rIns="91425" bIns="91425" anchor="ctr" anchorCtr="0">
            <a:noAutofit/>
          </a:bodyPr>
          <a:lstStyle/>
          <a:p>
            <a:pPr lvl="0"/>
            <a:r>
              <a:rPr lang="en-US" sz="1800" dirty="0">
                <a:latin typeface="Arial" panose="020B0604020202020204" pitchFamily="34" charset="0"/>
                <a:cs typeface="Arial" panose="020B0604020202020204" pitchFamily="34" charset="0"/>
              </a:rPr>
              <a:t>Whether the establishment is fully or partially owned by a Female?</a:t>
            </a:r>
            <a:endParaRPr sz="1800" dirty="0">
              <a:latin typeface="Arial" panose="020B0604020202020204" pitchFamily="34" charset="0"/>
              <a:cs typeface="Arial" panose="020B0604020202020204" pitchFamily="34" charset="0"/>
            </a:endParaRPr>
          </a:p>
        </p:txBody>
      </p:sp>
      <p:sp>
        <p:nvSpPr>
          <p:cNvPr id="270" name="Google Shape;270;p18"/>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5</a:t>
            </a:fld>
            <a:endParaRPr dirty="0"/>
          </a:p>
        </p:txBody>
      </p:sp>
      <p:grpSp>
        <p:nvGrpSpPr>
          <p:cNvPr id="271" name="Google Shape;271;p18"/>
          <p:cNvGrpSpPr/>
          <p:nvPr/>
        </p:nvGrpSpPr>
        <p:grpSpPr>
          <a:xfrm>
            <a:off x="312466" y="587260"/>
            <a:ext cx="309022" cy="376837"/>
            <a:chOff x="596350" y="929175"/>
            <a:chExt cx="407950" cy="497475"/>
          </a:xfrm>
        </p:grpSpPr>
        <p:sp>
          <p:nvSpPr>
            <p:cNvPr id="272" name="Google Shape;272;p18"/>
            <p:cNvSpPr/>
            <p:nvPr/>
          </p:nvSpPr>
          <p:spPr>
            <a:xfrm>
              <a:off x="596350" y="953550"/>
              <a:ext cx="387250" cy="473100"/>
            </a:xfrm>
            <a:custGeom>
              <a:avLst/>
              <a:gdLst/>
              <a:ahLst/>
              <a:cxnLst/>
              <a:rect l="l" t="t" r="r" b="b"/>
              <a:pathLst>
                <a:path w="15490" h="18924" fill="none" extrusionOk="0">
                  <a:moveTo>
                    <a:pt x="15490" y="17828"/>
                  </a:moveTo>
                  <a:lnTo>
                    <a:pt x="15490" y="17828"/>
                  </a:lnTo>
                  <a:lnTo>
                    <a:pt x="15466" y="17998"/>
                  </a:lnTo>
                  <a:lnTo>
                    <a:pt x="15417" y="18169"/>
                  </a:lnTo>
                  <a:lnTo>
                    <a:pt x="15319" y="18364"/>
                  </a:lnTo>
                  <a:lnTo>
                    <a:pt x="15198" y="18534"/>
                  </a:lnTo>
                  <a:lnTo>
                    <a:pt x="15052" y="18680"/>
                  </a:lnTo>
                  <a:lnTo>
                    <a:pt x="14881" y="18802"/>
                  </a:lnTo>
                  <a:lnTo>
                    <a:pt x="14735" y="18900"/>
                  </a:lnTo>
                  <a:lnTo>
                    <a:pt x="14564" y="18924"/>
                  </a:lnTo>
                  <a:lnTo>
                    <a:pt x="1023" y="18924"/>
                  </a:lnTo>
                  <a:lnTo>
                    <a:pt x="1023" y="18924"/>
                  </a:lnTo>
                  <a:lnTo>
                    <a:pt x="853" y="18900"/>
                  </a:lnTo>
                  <a:lnTo>
                    <a:pt x="682" y="18802"/>
                  </a:lnTo>
                  <a:lnTo>
                    <a:pt x="512" y="18680"/>
                  </a:lnTo>
                  <a:lnTo>
                    <a:pt x="341" y="18534"/>
                  </a:lnTo>
                  <a:lnTo>
                    <a:pt x="219" y="18364"/>
                  </a:lnTo>
                  <a:lnTo>
                    <a:pt x="98" y="18169"/>
                  </a:lnTo>
                  <a:lnTo>
                    <a:pt x="25" y="17998"/>
                  </a:lnTo>
                  <a:lnTo>
                    <a:pt x="0" y="17828"/>
                  </a:lnTo>
                  <a:lnTo>
                    <a:pt x="0" y="877"/>
                  </a:lnTo>
                  <a:lnTo>
                    <a:pt x="0" y="877"/>
                  </a:lnTo>
                  <a:lnTo>
                    <a:pt x="25" y="706"/>
                  </a:lnTo>
                  <a:lnTo>
                    <a:pt x="98" y="560"/>
                  </a:lnTo>
                  <a:lnTo>
                    <a:pt x="195" y="414"/>
                  </a:lnTo>
                  <a:lnTo>
                    <a:pt x="341" y="268"/>
                  </a:lnTo>
                  <a:lnTo>
                    <a:pt x="487" y="171"/>
                  </a:lnTo>
                  <a:lnTo>
                    <a:pt x="658" y="73"/>
                  </a:lnTo>
                  <a:lnTo>
                    <a:pt x="828" y="24"/>
                  </a:lnTo>
                  <a:lnTo>
                    <a:pt x="974"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3" name="Google Shape;273;p18"/>
            <p:cNvSpPr/>
            <p:nvPr/>
          </p:nvSpPr>
          <p:spPr>
            <a:xfrm>
              <a:off x="626775" y="929175"/>
              <a:ext cx="377525" cy="462775"/>
            </a:xfrm>
            <a:custGeom>
              <a:avLst/>
              <a:gdLst/>
              <a:ahLst/>
              <a:cxnLst/>
              <a:rect l="l" t="t" r="r" b="b"/>
              <a:pathLst>
                <a:path w="15101" h="18511" fill="none" extrusionOk="0">
                  <a:moveTo>
                    <a:pt x="15101" y="3362"/>
                  </a:moveTo>
                  <a:lnTo>
                    <a:pt x="15101" y="17731"/>
                  </a:lnTo>
                  <a:lnTo>
                    <a:pt x="15101" y="17731"/>
                  </a:lnTo>
                  <a:lnTo>
                    <a:pt x="15077" y="17877"/>
                  </a:lnTo>
                  <a:lnTo>
                    <a:pt x="15028" y="18024"/>
                  </a:lnTo>
                  <a:lnTo>
                    <a:pt x="14979" y="18145"/>
                  </a:lnTo>
                  <a:lnTo>
                    <a:pt x="14882" y="18267"/>
                  </a:lnTo>
                  <a:lnTo>
                    <a:pt x="14760" y="18365"/>
                  </a:lnTo>
                  <a:lnTo>
                    <a:pt x="14614" y="18438"/>
                  </a:lnTo>
                  <a:lnTo>
                    <a:pt x="14468" y="18486"/>
                  </a:lnTo>
                  <a:lnTo>
                    <a:pt x="14322" y="18511"/>
                  </a:lnTo>
                  <a:lnTo>
                    <a:pt x="780" y="18511"/>
                  </a:lnTo>
                  <a:lnTo>
                    <a:pt x="780" y="18511"/>
                  </a:lnTo>
                  <a:lnTo>
                    <a:pt x="634" y="18486"/>
                  </a:lnTo>
                  <a:lnTo>
                    <a:pt x="488" y="18438"/>
                  </a:lnTo>
                  <a:lnTo>
                    <a:pt x="342" y="18365"/>
                  </a:lnTo>
                  <a:lnTo>
                    <a:pt x="220" y="18267"/>
                  </a:lnTo>
                  <a:lnTo>
                    <a:pt x="123" y="18145"/>
                  </a:lnTo>
                  <a:lnTo>
                    <a:pt x="74" y="18024"/>
                  </a:lnTo>
                  <a:lnTo>
                    <a:pt x="25" y="17877"/>
                  </a:lnTo>
                  <a:lnTo>
                    <a:pt x="1" y="17731"/>
                  </a:lnTo>
                  <a:lnTo>
                    <a:pt x="1" y="780"/>
                  </a:lnTo>
                  <a:lnTo>
                    <a:pt x="1" y="780"/>
                  </a:lnTo>
                  <a:lnTo>
                    <a:pt x="25" y="610"/>
                  </a:lnTo>
                  <a:lnTo>
                    <a:pt x="74" y="464"/>
                  </a:lnTo>
                  <a:lnTo>
                    <a:pt x="123" y="342"/>
                  </a:lnTo>
                  <a:lnTo>
                    <a:pt x="220" y="220"/>
                  </a:lnTo>
                  <a:lnTo>
                    <a:pt x="342" y="123"/>
                  </a:lnTo>
                  <a:lnTo>
                    <a:pt x="488" y="50"/>
                  </a:lnTo>
                  <a:lnTo>
                    <a:pt x="634" y="1"/>
                  </a:lnTo>
                  <a:lnTo>
                    <a:pt x="780" y="1"/>
                  </a:lnTo>
                  <a:lnTo>
                    <a:pt x="1174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4" name="Google Shape;274;p18"/>
            <p:cNvSpPr/>
            <p:nvPr/>
          </p:nvSpPr>
          <p:spPr>
            <a:xfrm>
              <a:off x="688900" y="1256150"/>
              <a:ext cx="133975" cy="25"/>
            </a:xfrm>
            <a:custGeom>
              <a:avLst/>
              <a:gdLst/>
              <a:ahLst/>
              <a:cxnLst/>
              <a:rect l="l" t="t" r="r" b="b"/>
              <a:pathLst>
                <a:path w="5359" h="1" fill="none" extrusionOk="0">
                  <a:moveTo>
                    <a:pt x="5358" y="0"/>
                  </a:moveTo>
                  <a:lnTo>
                    <a:pt x="0"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5" name="Google Shape;275;p18"/>
            <p:cNvSpPr/>
            <p:nvPr/>
          </p:nvSpPr>
          <p:spPr>
            <a:xfrm>
              <a:off x="688900" y="1201350"/>
              <a:ext cx="255750" cy="25"/>
            </a:xfrm>
            <a:custGeom>
              <a:avLst/>
              <a:gdLst/>
              <a:ahLst/>
              <a:cxnLst/>
              <a:rect l="l" t="t" r="r" b="b"/>
              <a:pathLst>
                <a:path w="10230" h="1" fill="none" extrusionOk="0">
                  <a:moveTo>
                    <a:pt x="10229" y="1"/>
                  </a:moveTo>
                  <a:lnTo>
                    <a:pt x="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6" name="Google Shape;276;p18"/>
            <p:cNvSpPr/>
            <p:nvPr/>
          </p:nvSpPr>
          <p:spPr>
            <a:xfrm>
              <a:off x="688900" y="1145950"/>
              <a:ext cx="255750" cy="25"/>
            </a:xfrm>
            <a:custGeom>
              <a:avLst/>
              <a:gdLst/>
              <a:ahLst/>
              <a:cxnLst/>
              <a:rect l="l" t="t" r="r" b="b"/>
              <a:pathLst>
                <a:path w="10230" h="1" fill="none" extrusionOk="0">
                  <a:moveTo>
                    <a:pt x="10229" y="0"/>
                  </a:moveTo>
                  <a:lnTo>
                    <a:pt x="0"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7" name="Google Shape;277;p18"/>
            <p:cNvSpPr/>
            <p:nvPr/>
          </p:nvSpPr>
          <p:spPr>
            <a:xfrm>
              <a:off x="688900" y="1090525"/>
              <a:ext cx="255750" cy="25"/>
            </a:xfrm>
            <a:custGeom>
              <a:avLst/>
              <a:gdLst/>
              <a:ahLst/>
              <a:cxnLst/>
              <a:rect l="l" t="t" r="r" b="b"/>
              <a:pathLst>
                <a:path w="10230" h="1" fill="none" extrusionOk="0">
                  <a:moveTo>
                    <a:pt x="10229" y="1"/>
                  </a:moveTo>
                  <a:lnTo>
                    <a:pt x="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8" name="Google Shape;278;p18"/>
            <p:cNvSpPr/>
            <p:nvPr/>
          </p:nvSpPr>
          <p:spPr>
            <a:xfrm>
              <a:off x="920250" y="929175"/>
              <a:ext cx="84050" cy="84050"/>
            </a:xfrm>
            <a:custGeom>
              <a:avLst/>
              <a:gdLst/>
              <a:ahLst/>
              <a:cxnLst/>
              <a:rect l="l" t="t" r="r" b="b"/>
              <a:pathLst>
                <a:path w="3362" h="3362" fill="none" extrusionOk="0">
                  <a:moveTo>
                    <a:pt x="1" y="2582"/>
                  </a:moveTo>
                  <a:lnTo>
                    <a:pt x="1" y="1"/>
                  </a:lnTo>
                  <a:lnTo>
                    <a:pt x="3362" y="3362"/>
                  </a:lnTo>
                  <a:lnTo>
                    <a:pt x="780" y="3362"/>
                  </a:lnTo>
                  <a:lnTo>
                    <a:pt x="780" y="3362"/>
                  </a:lnTo>
                  <a:lnTo>
                    <a:pt x="610" y="3337"/>
                  </a:lnTo>
                  <a:lnTo>
                    <a:pt x="464" y="3289"/>
                  </a:lnTo>
                  <a:lnTo>
                    <a:pt x="342" y="3216"/>
                  </a:lnTo>
                  <a:lnTo>
                    <a:pt x="220" y="3118"/>
                  </a:lnTo>
                  <a:lnTo>
                    <a:pt x="123" y="3021"/>
                  </a:lnTo>
                  <a:lnTo>
                    <a:pt x="50" y="2875"/>
                  </a:lnTo>
                  <a:lnTo>
                    <a:pt x="1" y="2729"/>
                  </a:lnTo>
                  <a:lnTo>
                    <a:pt x="1" y="2582"/>
                  </a:lnTo>
                  <a:lnTo>
                    <a:pt x="1" y="2582"/>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aphicFrame>
        <p:nvGraphicFramePr>
          <p:cNvPr id="14" name="Chart 13"/>
          <p:cNvGraphicFramePr/>
          <p:nvPr>
            <p:extLst>
              <p:ext uri="{D42A27DB-BD31-4B8C-83A1-F6EECF244321}">
                <p14:modId xmlns:p14="http://schemas.microsoft.com/office/powerpoint/2010/main" val="2562834035"/>
              </p:ext>
            </p:extLst>
          </p:nvPr>
        </p:nvGraphicFramePr>
        <p:xfrm>
          <a:off x="814274" y="1635646"/>
          <a:ext cx="6350014" cy="3000854"/>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p:cNvSpPr txBox="1"/>
          <p:nvPr/>
        </p:nvSpPr>
        <p:spPr>
          <a:xfrm>
            <a:off x="683568" y="1347614"/>
            <a:ext cx="3685718" cy="276999"/>
          </a:xfrm>
          <a:prstGeom prst="rect">
            <a:avLst/>
          </a:prstGeom>
          <a:noFill/>
        </p:spPr>
        <p:txBody>
          <a:bodyPr wrap="square" rtlCol="0">
            <a:spAutoFit/>
          </a:bodyPr>
          <a:lstStyle/>
          <a:p>
            <a:r>
              <a:rPr lang="en-US" sz="1200" b="1" dirty="0" smtClean="0">
                <a:latin typeface="Arial" panose="020B0604020202020204" pitchFamily="34" charset="0"/>
                <a:ea typeface="Roboto Condensed" panose="020B0604020202020204" charset="0"/>
                <a:cs typeface="Arial" panose="020B0604020202020204" pitchFamily="34" charset="0"/>
              </a:rPr>
              <a:t>Total Response received : 490 (Out of 520)</a:t>
            </a:r>
            <a:endParaRPr lang="en-IN" sz="1200" b="1" dirty="0">
              <a:latin typeface="Arial" panose="020B0604020202020204" pitchFamily="34" charset="0"/>
              <a:ea typeface="Roboto Condensed" panose="020B0604020202020204" charset="0"/>
              <a:cs typeface="Arial" panose="020B0604020202020204" pitchFamily="34" charset="0"/>
            </a:endParaRPr>
          </a:p>
        </p:txBody>
      </p:sp>
    </p:spTree>
    <p:extLst>
      <p:ext uri="{BB962C8B-B14F-4D97-AF65-F5344CB8AC3E}">
        <p14:creationId xmlns:p14="http://schemas.microsoft.com/office/powerpoint/2010/main" val="1784908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66"/>
        <p:cNvGrpSpPr/>
        <p:nvPr/>
      </p:nvGrpSpPr>
      <p:grpSpPr>
        <a:xfrm>
          <a:off x="0" y="0"/>
          <a:ext cx="0" cy="0"/>
          <a:chOff x="0" y="0"/>
          <a:chExt cx="0" cy="0"/>
        </a:xfrm>
      </p:grpSpPr>
      <p:sp>
        <p:nvSpPr>
          <p:cNvPr id="268" name="Google Shape;268;p18"/>
          <p:cNvSpPr txBox="1">
            <a:spLocks noGrp="1"/>
          </p:cNvSpPr>
          <p:nvPr>
            <p:ph type="title"/>
          </p:nvPr>
        </p:nvSpPr>
        <p:spPr>
          <a:xfrm>
            <a:off x="814275" y="392575"/>
            <a:ext cx="5258400" cy="766200"/>
          </a:xfrm>
          <a:prstGeom prst="rect">
            <a:avLst/>
          </a:prstGeom>
        </p:spPr>
        <p:txBody>
          <a:bodyPr spcFirstLastPara="1" wrap="square" lIns="91425" tIns="91425" rIns="91425" bIns="91425" anchor="ctr" anchorCtr="0">
            <a:noAutofit/>
          </a:bodyPr>
          <a:lstStyle/>
          <a:p>
            <a:pPr lvl="0"/>
            <a:r>
              <a:rPr lang="en-US" sz="1800" dirty="0">
                <a:latin typeface="Arial" panose="020B0604020202020204" pitchFamily="34" charset="0"/>
                <a:cs typeface="Arial" panose="020B0604020202020204" pitchFamily="34" charset="0"/>
              </a:rPr>
              <a:t>What is the ownership type of the connection?</a:t>
            </a:r>
            <a:endParaRPr sz="1800" dirty="0">
              <a:latin typeface="Arial" panose="020B0604020202020204" pitchFamily="34" charset="0"/>
              <a:cs typeface="Arial" panose="020B0604020202020204" pitchFamily="34" charset="0"/>
            </a:endParaRPr>
          </a:p>
        </p:txBody>
      </p:sp>
      <p:sp>
        <p:nvSpPr>
          <p:cNvPr id="270" name="Google Shape;270;p18"/>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6</a:t>
            </a:fld>
            <a:endParaRPr dirty="0"/>
          </a:p>
        </p:txBody>
      </p:sp>
      <p:grpSp>
        <p:nvGrpSpPr>
          <p:cNvPr id="271" name="Google Shape;271;p18"/>
          <p:cNvGrpSpPr/>
          <p:nvPr/>
        </p:nvGrpSpPr>
        <p:grpSpPr>
          <a:xfrm>
            <a:off x="312466" y="587260"/>
            <a:ext cx="309022" cy="376837"/>
            <a:chOff x="596350" y="929175"/>
            <a:chExt cx="407950" cy="497475"/>
          </a:xfrm>
        </p:grpSpPr>
        <p:sp>
          <p:nvSpPr>
            <p:cNvPr id="272" name="Google Shape;272;p18"/>
            <p:cNvSpPr/>
            <p:nvPr/>
          </p:nvSpPr>
          <p:spPr>
            <a:xfrm>
              <a:off x="596350" y="953550"/>
              <a:ext cx="387250" cy="473100"/>
            </a:xfrm>
            <a:custGeom>
              <a:avLst/>
              <a:gdLst/>
              <a:ahLst/>
              <a:cxnLst/>
              <a:rect l="l" t="t" r="r" b="b"/>
              <a:pathLst>
                <a:path w="15490" h="18924" fill="none" extrusionOk="0">
                  <a:moveTo>
                    <a:pt x="15490" y="17828"/>
                  </a:moveTo>
                  <a:lnTo>
                    <a:pt x="15490" y="17828"/>
                  </a:lnTo>
                  <a:lnTo>
                    <a:pt x="15466" y="17998"/>
                  </a:lnTo>
                  <a:lnTo>
                    <a:pt x="15417" y="18169"/>
                  </a:lnTo>
                  <a:lnTo>
                    <a:pt x="15319" y="18364"/>
                  </a:lnTo>
                  <a:lnTo>
                    <a:pt x="15198" y="18534"/>
                  </a:lnTo>
                  <a:lnTo>
                    <a:pt x="15052" y="18680"/>
                  </a:lnTo>
                  <a:lnTo>
                    <a:pt x="14881" y="18802"/>
                  </a:lnTo>
                  <a:lnTo>
                    <a:pt x="14735" y="18900"/>
                  </a:lnTo>
                  <a:lnTo>
                    <a:pt x="14564" y="18924"/>
                  </a:lnTo>
                  <a:lnTo>
                    <a:pt x="1023" y="18924"/>
                  </a:lnTo>
                  <a:lnTo>
                    <a:pt x="1023" y="18924"/>
                  </a:lnTo>
                  <a:lnTo>
                    <a:pt x="853" y="18900"/>
                  </a:lnTo>
                  <a:lnTo>
                    <a:pt x="682" y="18802"/>
                  </a:lnTo>
                  <a:lnTo>
                    <a:pt x="512" y="18680"/>
                  </a:lnTo>
                  <a:lnTo>
                    <a:pt x="341" y="18534"/>
                  </a:lnTo>
                  <a:lnTo>
                    <a:pt x="219" y="18364"/>
                  </a:lnTo>
                  <a:lnTo>
                    <a:pt x="98" y="18169"/>
                  </a:lnTo>
                  <a:lnTo>
                    <a:pt x="25" y="17998"/>
                  </a:lnTo>
                  <a:lnTo>
                    <a:pt x="0" y="17828"/>
                  </a:lnTo>
                  <a:lnTo>
                    <a:pt x="0" y="877"/>
                  </a:lnTo>
                  <a:lnTo>
                    <a:pt x="0" y="877"/>
                  </a:lnTo>
                  <a:lnTo>
                    <a:pt x="25" y="706"/>
                  </a:lnTo>
                  <a:lnTo>
                    <a:pt x="98" y="560"/>
                  </a:lnTo>
                  <a:lnTo>
                    <a:pt x="195" y="414"/>
                  </a:lnTo>
                  <a:lnTo>
                    <a:pt x="341" y="268"/>
                  </a:lnTo>
                  <a:lnTo>
                    <a:pt x="487" y="171"/>
                  </a:lnTo>
                  <a:lnTo>
                    <a:pt x="658" y="73"/>
                  </a:lnTo>
                  <a:lnTo>
                    <a:pt x="828" y="24"/>
                  </a:lnTo>
                  <a:lnTo>
                    <a:pt x="974"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3" name="Google Shape;273;p18"/>
            <p:cNvSpPr/>
            <p:nvPr/>
          </p:nvSpPr>
          <p:spPr>
            <a:xfrm>
              <a:off x="626775" y="929175"/>
              <a:ext cx="377525" cy="462775"/>
            </a:xfrm>
            <a:custGeom>
              <a:avLst/>
              <a:gdLst/>
              <a:ahLst/>
              <a:cxnLst/>
              <a:rect l="l" t="t" r="r" b="b"/>
              <a:pathLst>
                <a:path w="15101" h="18511" fill="none" extrusionOk="0">
                  <a:moveTo>
                    <a:pt x="15101" y="3362"/>
                  </a:moveTo>
                  <a:lnTo>
                    <a:pt x="15101" y="17731"/>
                  </a:lnTo>
                  <a:lnTo>
                    <a:pt x="15101" y="17731"/>
                  </a:lnTo>
                  <a:lnTo>
                    <a:pt x="15077" y="17877"/>
                  </a:lnTo>
                  <a:lnTo>
                    <a:pt x="15028" y="18024"/>
                  </a:lnTo>
                  <a:lnTo>
                    <a:pt x="14979" y="18145"/>
                  </a:lnTo>
                  <a:lnTo>
                    <a:pt x="14882" y="18267"/>
                  </a:lnTo>
                  <a:lnTo>
                    <a:pt x="14760" y="18365"/>
                  </a:lnTo>
                  <a:lnTo>
                    <a:pt x="14614" y="18438"/>
                  </a:lnTo>
                  <a:lnTo>
                    <a:pt x="14468" y="18486"/>
                  </a:lnTo>
                  <a:lnTo>
                    <a:pt x="14322" y="18511"/>
                  </a:lnTo>
                  <a:lnTo>
                    <a:pt x="780" y="18511"/>
                  </a:lnTo>
                  <a:lnTo>
                    <a:pt x="780" y="18511"/>
                  </a:lnTo>
                  <a:lnTo>
                    <a:pt x="634" y="18486"/>
                  </a:lnTo>
                  <a:lnTo>
                    <a:pt x="488" y="18438"/>
                  </a:lnTo>
                  <a:lnTo>
                    <a:pt x="342" y="18365"/>
                  </a:lnTo>
                  <a:lnTo>
                    <a:pt x="220" y="18267"/>
                  </a:lnTo>
                  <a:lnTo>
                    <a:pt x="123" y="18145"/>
                  </a:lnTo>
                  <a:lnTo>
                    <a:pt x="74" y="18024"/>
                  </a:lnTo>
                  <a:lnTo>
                    <a:pt x="25" y="17877"/>
                  </a:lnTo>
                  <a:lnTo>
                    <a:pt x="1" y="17731"/>
                  </a:lnTo>
                  <a:lnTo>
                    <a:pt x="1" y="780"/>
                  </a:lnTo>
                  <a:lnTo>
                    <a:pt x="1" y="780"/>
                  </a:lnTo>
                  <a:lnTo>
                    <a:pt x="25" y="610"/>
                  </a:lnTo>
                  <a:lnTo>
                    <a:pt x="74" y="464"/>
                  </a:lnTo>
                  <a:lnTo>
                    <a:pt x="123" y="342"/>
                  </a:lnTo>
                  <a:lnTo>
                    <a:pt x="220" y="220"/>
                  </a:lnTo>
                  <a:lnTo>
                    <a:pt x="342" y="123"/>
                  </a:lnTo>
                  <a:lnTo>
                    <a:pt x="488" y="50"/>
                  </a:lnTo>
                  <a:lnTo>
                    <a:pt x="634" y="1"/>
                  </a:lnTo>
                  <a:lnTo>
                    <a:pt x="780" y="1"/>
                  </a:lnTo>
                  <a:lnTo>
                    <a:pt x="1174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4" name="Google Shape;274;p18"/>
            <p:cNvSpPr/>
            <p:nvPr/>
          </p:nvSpPr>
          <p:spPr>
            <a:xfrm>
              <a:off x="688900" y="1256150"/>
              <a:ext cx="133975" cy="25"/>
            </a:xfrm>
            <a:custGeom>
              <a:avLst/>
              <a:gdLst/>
              <a:ahLst/>
              <a:cxnLst/>
              <a:rect l="l" t="t" r="r" b="b"/>
              <a:pathLst>
                <a:path w="5359" h="1" fill="none" extrusionOk="0">
                  <a:moveTo>
                    <a:pt x="5358" y="0"/>
                  </a:moveTo>
                  <a:lnTo>
                    <a:pt x="0"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5" name="Google Shape;275;p18"/>
            <p:cNvSpPr/>
            <p:nvPr/>
          </p:nvSpPr>
          <p:spPr>
            <a:xfrm>
              <a:off x="688900" y="1201350"/>
              <a:ext cx="255750" cy="25"/>
            </a:xfrm>
            <a:custGeom>
              <a:avLst/>
              <a:gdLst/>
              <a:ahLst/>
              <a:cxnLst/>
              <a:rect l="l" t="t" r="r" b="b"/>
              <a:pathLst>
                <a:path w="10230" h="1" fill="none" extrusionOk="0">
                  <a:moveTo>
                    <a:pt x="10229" y="1"/>
                  </a:moveTo>
                  <a:lnTo>
                    <a:pt x="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6" name="Google Shape;276;p18"/>
            <p:cNvSpPr/>
            <p:nvPr/>
          </p:nvSpPr>
          <p:spPr>
            <a:xfrm>
              <a:off x="688900" y="1145950"/>
              <a:ext cx="255750" cy="25"/>
            </a:xfrm>
            <a:custGeom>
              <a:avLst/>
              <a:gdLst/>
              <a:ahLst/>
              <a:cxnLst/>
              <a:rect l="l" t="t" r="r" b="b"/>
              <a:pathLst>
                <a:path w="10230" h="1" fill="none" extrusionOk="0">
                  <a:moveTo>
                    <a:pt x="10229" y="0"/>
                  </a:moveTo>
                  <a:lnTo>
                    <a:pt x="0"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7" name="Google Shape;277;p18"/>
            <p:cNvSpPr/>
            <p:nvPr/>
          </p:nvSpPr>
          <p:spPr>
            <a:xfrm>
              <a:off x="688900" y="1090525"/>
              <a:ext cx="255750" cy="25"/>
            </a:xfrm>
            <a:custGeom>
              <a:avLst/>
              <a:gdLst/>
              <a:ahLst/>
              <a:cxnLst/>
              <a:rect l="l" t="t" r="r" b="b"/>
              <a:pathLst>
                <a:path w="10230" h="1" fill="none" extrusionOk="0">
                  <a:moveTo>
                    <a:pt x="10229" y="1"/>
                  </a:moveTo>
                  <a:lnTo>
                    <a:pt x="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8" name="Google Shape;278;p18"/>
            <p:cNvSpPr/>
            <p:nvPr/>
          </p:nvSpPr>
          <p:spPr>
            <a:xfrm>
              <a:off x="920250" y="929175"/>
              <a:ext cx="84050" cy="84050"/>
            </a:xfrm>
            <a:custGeom>
              <a:avLst/>
              <a:gdLst/>
              <a:ahLst/>
              <a:cxnLst/>
              <a:rect l="l" t="t" r="r" b="b"/>
              <a:pathLst>
                <a:path w="3362" h="3362" fill="none" extrusionOk="0">
                  <a:moveTo>
                    <a:pt x="1" y="2582"/>
                  </a:moveTo>
                  <a:lnTo>
                    <a:pt x="1" y="1"/>
                  </a:lnTo>
                  <a:lnTo>
                    <a:pt x="3362" y="3362"/>
                  </a:lnTo>
                  <a:lnTo>
                    <a:pt x="780" y="3362"/>
                  </a:lnTo>
                  <a:lnTo>
                    <a:pt x="780" y="3362"/>
                  </a:lnTo>
                  <a:lnTo>
                    <a:pt x="610" y="3337"/>
                  </a:lnTo>
                  <a:lnTo>
                    <a:pt x="464" y="3289"/>
                  </a:lnTo>
                  <a:lnTo>
                    <a:pt x="342" y="3216"/>
                  </a:lnTo>
                  <a:lnTo>
                    <a:pt x="220" y="3118"/>
                  </a:lnTo>
                  <a:lnTo>
                    <a:pt x="123" y="3021"/>
                  </a:lnTo>
                  <a:lnTo>
                    <a:pt x="50" y="2875"/>
                  </a:lnTo>
                  <a:lnTo>
                    <a:pt x="1" y="2729"/>
                  </a:lnTo>
                  <a:lnTo>
                    <a:pt x="1" y="2582"/>
                  </a:lnTo>
                  <a:lnTo>
                    <a:pt x="1" y="2582"/>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aphicFrame>
        <p:nvGraphicFramePr>
          <p:cNvPr id="13" name="Chart 12"/>
          <p:cNvGraphicFramePr/>
          <p:nvPr>
            <p:extLst>
              <p:ext uri="{D42A27DB-BD31-4B8C-83A1-F6EECF244321}">
                <p14:modId xmlns:p14="http://schemas.microsoft.com/office/powerpoint/2010/main" val="1935376134"/>
              </p:ext>
            </p:extLst>
          </p:nvPr>
        </p:nvGraphicFramePr>
        <p:xfrm>
          <a:off x="312466" y="1563638"/>
          <a:ext cx="7920880" cy="273630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590040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66"/>
        <p:cNvGrpSpPr/>
        <p:nvPr/>
      </p:nvGrpSpPr>
      <p:grpSpPr>
        <a:xfrm>
          <a:off x="0" y="0"/>
          <a:ext cx="0" cy="0"/>
          <a:chOff x="0" y="0"/>
          <a:chExt cx="0" cy="0"/>
        </a:xfrm>
      </p:grpSpPr>
      <p:sp>
        <p:nvSpPr>
          <p:cNvPr id="268" name="Google Shape;268;p18"/>
          <p:cNvSpPr txBox="1">
            <a:spLocks noGrp="1"/>
          </p:cNvSpPr>
          <p:nvPr>
            <p:ph type="title"/>
          </p:nvPr>
        </p:nvSpPr>
        <p:spPr>
          <a:xfrm>
            <a:off x="814275" y="392575"/>
            <a:ext cx="5258400" cy="766200"/>
          </a:xfrm>
          <a:prstGeom prst="rect">
            <a:avLst/>
          </a:prstGeom>
          <a:noFill/>
          <a:ln>
            <a:noFill/>
          </a:ln>
        </p:spPr>
        <p:txBody>
          <a:bodyPr spcFirstLastPara="1" wrap="square" lIns="91425" tIns="91425" rIns="91425" bIns="91425" anchor="ctr" anchorCtr="0">
            <a:noAutofit/>
          </a:bodyPr>
          <a:lstStyle/>
          <a:p>
            <a:r>
              <a:rPr lang="en-US" sz="1800" dirty="0">
                <a:latin typeface="Arial" panose="020B0604020202020204" pitchFamily="34" charset="0"/>
                <a:cs typeface="Arial" panose="020B0604020202020204" pitchFamily="34" charset="0"/>
              </a:rPr>
              <a:t>How satisfied are you with the overall quality of electricity services provided by DISCOM?</a:t>
            </a:r>
            <a:endParaRPr sz="1800" dirty="0">
              <a:latin typeface="Arial" panose="020B0604020202020204" pitchFamily="34" charset="0"/>
              <a:cs typeface="Arial" panose="020B0604020202020204" pitchFamily="34" charset="0"/>
            </a:endParaRPr>
          </a:p>
        </p:txBody>
      </p:sp>
      <p:sp>
        <p:nvSpPr>
          <p:cNvPr id="270" name="Google Shape;270;p18"/>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7</a:t>
            </a:fld>
            <a:endParaRPr dirty="0"/>
          </a:p>
        </p:txBody>
      </p:sp>
      <p:grpSp>
        <p:nvGrpSpPr>
          <p:cNvPr id="271" name="Google Shape;271;p18"/>
          <p:cNvGrpSpPr/>
          <p:nvPr/>
        </p:nvGrpSpPr>
        <p:grpSpPr>
          <a:xfrm>
            <a:off x="312466" y="587260"/>
            <a:ext cx="309022" cy="376837"/>
            <a:chOff x="596350" y="929175"/>
            <a:chExt cx="407950" cy="497475"/>
          </a:xfrm>
        </p:grpSpPr>
        <p:sp>
          <p:nvSpPr>
            <p:cNvPr id="272" name="Google Shape;272;p18"/>
            <p:cNvSpPr/>
            <p:nvPr/>
          </p:nvSpPr>
          <p:spPr>
            <a:xfrm>
              <a:off x="596350" y="953550"/>
              <a:ext cx="387250" cy="473100"/>
            </a:xfrm>
            <a:custGeom>
              <a:avLst/>
              <a:gdLst/>
              <a:ahLst/>
              <a:cxnLst/>
              <a:rect l="l" t="t" r="r" b="b"/>
              <a:pathLst>
                <a:path w="15490" h="18924" fill="none" extrusionOk="0">
                  <a:moveTo>
                    <a:pt x="15490" y="17828"/>
                  </a:moveTo>
                  <a:lnTo>
                    <a:pt x="15490" y="17828"/>
                  </a:lnTo>
                  <a:lnTo>
                    <a:pt x="15466" y="17998"/>
                  </a:lnTo>
                  <a:lnTo>
                    <a:pt x="15417" y="18169"/>
                  </a:lnTo>
                  <a:lnTo>
                    <a:pt x="15319" y="18364"/>
                  </a:lnTo>
                  <a:lnTo>
                    <a:pt x="15198" y="18534"/>
                  </a:lnTo>
                  <a:lnTo>
                    <a:pt x="15052" y="18680"/>
                  </a:lnTo>
                  <a:lnTo>
                    <a:pt x="14881" y="18802"/>
                  </a:lnTo>
                  <a:lnTo>
                    <a:pt x="14735" y="18900"/>
                  </a:lnTo>
                  <a:lnTo>
                    <a:pt x="14564" y="18924"/>
                  </a:lnTo>
                  <a:lnTo>
                    <a:pt x="1023" y="18924"/>
                  </a:lnTo>
                  <a:lnTo>
                    <a:pt x="1023" y="18924"/>
                  </a:lnTo>
                  <a:lnTo>
                    <a:pt x="853" y="18900"/>
                  </a:lnTo>
                  <a:lnTo>
                    <a:pt x="682" y="18802"/>
                  </a:lnTo>
                  <a:lnTo>
                    <a:pt x="512" y="18680"/>
                  </a:lnTo>
                  <a:lnTo>
                    <a:pt x="341" y="18534"/>
                  </a:lnTo>
                  <a:lnTo>
                    <a:pt x="219" y="18364"/>
                  </a:lnTo>
                  <a:lnTo>
                    <a:pt x="98" y="18169"/>
                  </a:lnTo>
                  <a:lnTo>
                    <a:pt x="25" y="17998"/>
                  </a:lnTo>
                  <a:lnTo>
                    <a:pt x="0" y="17828"/>
                  </a:lnTo>
                  <a:lnTo>
                    <a:pt x="0" y="877"/>
                  </a:lnTo>
                  <a:lnTo>
                    <a:pt x="0" y="877"/>
                  </a:lnTo>
                  <a:lnTo>
                    <a:pt x="25" y="706"/>
                  </a:lnTo>
                  <a:lnTo>
                    <a:pt x="98" y="560"/>
                  </a:lnTo>
                  <a:lnTo>
                    <a:pt x="195" y="414"/>
                  </a:lnTo>
                  <a:lnTo>
                    <a:pt x="341" y="268"/>
                  </a:lnTo>
                  <a:lnTo>
                    <a:pt x="487" y="171"/>
                  </a:lnTo>
                  <a:lnTo>
                    <a:pt x="658" y="73"/>
                  </a:lnTo>
                  <a:lnTo>
                    <a:pt x="828" y="24"/>
                  </a:lnTo>
                  <a:lnTo>
                    <a:pt x="974"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3" name="Google Shape;273;p18"/>
            <p:cNvSpPr/>
            <p:nvPr/>
          </p:nvSpPr>
          <p:spPr>
            <a:xfrm>
              <a:off x="626775" y="929175"/>
              <a:ext cx="377525" cy="462775"/>
            </a:xfrm>
            <a:custGeom>
              <a:avLst/>
              <a:gdLst/>
              <a:ahLst/>
              <a:cxnLst/>
              <a:rect l="l" t="t" r="r" b="b"/>
              <a:pathLst>
                <a:path w="15101" h="18511" fill="none" extrusionOk="0">
                  <a:moveTo>
                    <a:pt x="15101" y="3362"/>
                  </a:moveTo>
                  <a:lnTo>
                    <a:pt x="15101" y="17731"/>
                  </a:lnTo>
                  <a:lnTo>
                    <a:pt x="15101" y="17731"/>
                  </a:lnTo>
                  <a:lnTo>
                    <a:pt x="15077" y="17877"/>
                  </a:lnTo>
                  <a:lnTo>
                    <a:pt x="15028" y="18024"/>
                  </a:lnTo>
                  <a:lnTo>
                    <a:pt x="14979" y="18145"/>
                  </a:lnTo>
                  <a:lnTo>
                    <a:pt x="14882" y="18267"/>
                  </a:lnTo>
                  <a:lnTo>
                    <a:pt x="14760" y="18365"/>
                  </a:lnTo>
                  <a:lnTo>
                    <a:pt x="14614" y="18438"/>
                  </a:lnTo>
                  <a:lnTo>
                    <a:pt x="14468" y="18486"/>
                  </a:lnTo>
                  <a:lnTo>
                    <a:pt x="14322" y="18511"/>
                  </a:lnTo>
                  <a:lnTo>
                    <a:pt x="780" y="18511"/>
                  </a:lnTo>
                  <a:lnTo>
                    <a:pt x="780" y="18511"/>
                  </a:lnTo>
                  <a:lnTo>
                    <a:pt x="634" y="18486"/>
                  </a:lnTo>
                  <a:lnTo>
                    <a:pt x="488" y="18438"/>
                  </a:lnTo>
                  <a:lnTo>
                    <a:pt x="342" y="18365"/>
                  </a:lnTo>
                  <a:lnTo>
                    <a:pt x="220" y="18267"/>
                  </a:lnTo>
                  <a:lnTo>
                    <a:pt x="123" y="18145"/>
                  </a:lnTo>
                  <a:lnTo>
                    <a:pt x="74" y="18024"/>
                  </a:lnTo>
                  <a:lnTo>
                    <a:pt x="25" y="17877"/>
                  </a:lnTo>
                  <a:lnTo>
                    <a:pt x="1" y="17731"/>
                  </a:lnTo>
                  <a:lnTo>
                    <a:pt x="1" y="780"/>
                  </a:lnTo>
                  <a:lnTo>
                    <a:pt x="1" y="780"/>
                  </a:lnTo>
                  <a:lnTo>
                    <a:pt x="25" y="610"/>
                  </a:lnTo>
                  <a:lnTo>
                    <a:pt x="74" y="464"/>
                  </a:lnTo>
                  <a:lnTo>
                    <a:pt x="123" y="342"/>
                  </a:lnTo>
                  <a:lnTo>
                    <a:pt x="220" y="220"/>
                  </a:lnTo>
                  <a:lnTo>
                    <a:pt x="342" y="123"/>
                  </a:lnTo>
                  <a:lnTo>
                    <a:pt x="488" y="50"/>
                  </a:lnTo>
                  <a:lnTo>
                    <a:pt x="634" y="1"/>
                  </a:lnTo>
                  <a:lnTo>
                    <a:pt x="780" y="1"/>
                  </a:lnTo>
                  <a:lnTo>
                    <a:pt x="1174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4" name="Google Shape;274;p18"/>
            <p:cNvSpPr/>
            <p:nvPr/>
          </p:nvSpPr>
          <p:spPr>
            <a:xfrm>
              <a:off x="688900" y="1256150"/>
              <a:ext cx="133975" cy="25"/>
            </a:xfrm>
            <a:custGeom>
              <a:avLst/>
              <a:gdLst/>
              <a:ahLst/>
              <a:cxnLst/>
              <a:rect l="l" t="t" r="r" b="b"/>
              <a:pathLst>
                <a:path w="5359" h="1" fill="none" extrusionOk="0">
                  <a:moveTo>
                    <a:pt x="5358" y="0"/>
                  </a:moveTo>
                  <a:lnTo>
                    <a:pt x="0"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5" name="Google Shape;275;p18"/>
            <p:cNvSpPr/>
            <p:nvPr/>
          </p:nvSpPr>
          <p:spPr>
            <a:xfrm>
              <a:off x="688900" y="1201350"/>
              <a:ext cx="255750" cy="25"/>
            </a:xfrm>
            <a:custGeom>
              <a:avLst/>
              <a:gdLst/>
              <a:ahLst/>
              <a:cxnLst/>
              <a:rect l="l" t="t" r="r" b="b"/>
              <a:pathLst>
                <a:path w="10230" h="1" fill="none" extrusionOk="0">
                  <a:moveTo>
                    <a:pt x="10229" y="1"/>
                  </a:moveTo>
                  <a:lnTo>
                    <a:pt x="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6" name="Google Shape;276;p18"/>
            <p:cNvSpPr/>
            <p:nvPr/>
          </p:nvSpPr>
          <p:spPr>
            <a:xfrm>
              <a:off x="688900" y="1145950"/>
              <a:ext cx="255750" cy="25"/>
            </a:xfrm>
            <a:custGeom>
              <a:avLst/>
              <a:gdLst/>
              <a:ahLst/>
              <a:cxnLst/>
              <a:rect l="l" t="t" r="r" b="b"/>
              <a:pathLst>
                <a:path w="10230" h="1" fill="none" extrusionOk="0">
                  <a:moveTo>
                    <a:pt x="10229" y="0"/>
                  </a:moveTo>
                  <a:lnTo>
                    <a:pt x="0"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7" name="Google Shape;277;p18"/>
            <p:cNvSpPr/>
            <p:nvPr/>
          </p:nvSpPr>
          <p:spPr>
            <a:xfrm>
              <a:off x="688900" y="1090525"/>
              <a:ext cx="255750" cy="25"/>
            </a:xfrm>
            <a:custGeom>
              <a:avLst/>
              <a:gdLst/>
              <a:ahLst/>
              <a:cxnLst/>
              <a:rect l="l" t="t" r="r" b="b"/>
              <a:pathLst>
                <a:path w="10230" h="1" fill="none" extrusionOk="0">
                  <a:moveTo>
                    <a:pt x="10229" y="1"/>
                  </a:moveTo>
                  <a:lnTo>
                    <a:pt x="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8" name="Google Shape;278;p18"/>
            <p:cNvSpPr/>
            <p:nvPr/>
          </p:nvSpPr>
          <p:spPr>
            <a:xfrm>
              <a:off x="920250" y="929175"/>
              <a:ext cx="84050" cy="84050"/>
            </a:xfrm>
            <a:custGeom>
              <a:avLst/>
              <a:gdLst/>
              <a:ahLst/>
              <a:cxnLst/>
              <a:rect l="l" t="t" r="r" b="b"/>
              <a:pathLst>
                <a:path w="3362" h="3362" fill="none" extrusionOk="0">
                  <a:moveTo>
                    <a:pt x="1" y="2582"/>
                  </a:moveTo>
                  <a:lnTo>
                    <a:pt x="1" y="1"/>
                  </a:lnTo>
                  <a:lnTo>
                    <a:pt x="3362" y="3362"/>
                  </a:lnTo>
                  <a:lnTo>
                    <a:pt x="780" y="3362"/>
                  </a:lnTo>
                  <a:lnTo>
                    <a:pt x="780" y="3362"/>
                  </a:lnTo>
                  <a:lnTo>
                    <a:pt x="610" y="3337"/>
                  </a:lnTo>
                  <a:lnTo>
                    <a:pt x="464" y="3289"/>
                  </a:lnTo>
                  <a:lnTo>
                    <a:pt x="342" y="3216"/>
                  </a:lnTo>
                  <a:lnTo>
                    <a:pt x="220" y="3118"/>
                  </a:lnTo>
                  <a:lnTo>
                    <a:pt x="123" y="3021"/>
                  </a:lnTo>
                  <a:lnTo>
                    <a:pt x="50" y="2875"/>
                  </a:lnTo>
                  <a:lnTo>
                    <a:pt x="1" y="2729"/>
                  </a:lnTo>
                  <a:lnTo>
                    <a:pt x="1" y="2582"/>
                  </a:lnTo>
                  <a:lnTo>
                    <a:pt x="1" y="2582"/>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aphicFrame>
        <p:nvGraphicFramePr>
          <p:cNvPr id="13" name="Chart 12"/>
          <p:cNvGraphicFramePr/>
          <p:nvPr>
            <p:extLst>
              <p:ext uri="{D42A27DB-BD31-4B8C-83A1-F6EECF244321}">
                <p14:modId xmlns:p14="http://schemas.microsoft.com/office/powerpoint/2010/main" val="2454925052"/>
              </p:ext>
            </p:extLst>
          </p:nvPr>
        </p:nvGraphicFramePr>
        <p:xfrm>
          <a:off x="251520" y="1707654"/>
          <a:ext cx="8301472" cy="273630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120788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66"/>
        <p:cNvGrpSpPr/>
        <p:nvPr/>
      </p:nvGrpSpPr>
      <p:grpSpPr>
        <a:xfrm>
          <a:off x="0" y="0"/>
          <a:ext cx="0" cy="0"/>
          <a:chOff x="0" y="0"/>
          <a:chExt cx="0" cy="0"/>
        </a:xfrm>
      </p:grpSpPr>
      <p:sp>
        <p:nvSpPr>
          <p:cNvPr id="268" name="Google Shape;268;p18"/>
          <p:cNvSpPr txBox="1">
            <a:spLocks noGrp="1"/>
          </p:cNvSpPr>
          <p:nvPr>
            <p:ph type="title"/>
          </p:nvPr>
        </p:nvSpPr>
        <p:spPr>
          <a:xfrm>
            <a:off x="814275" y="392575"/>
            <a:ext cx="5258400" cy="766200"/>
          </a:xfrm>
          <a:prstGeom prst="rect">
            <a:avLst/>
          </a:prstGeom>
          <a:noFill/>
          <a:ln>
            <a:noFill/>
          </a:ln>
        </p:spPr>
        <p:txBody>
          <a:bodyPr spcFirstLastPara="1" wrap="square" lIns="91425" tIns="91425" rIns="91425" bIns="91425" anchor="ctr" anchorCtr="0">
            <a:noAutofit/>
          </a:bodyPr>
          <a:lstStyle/>
          <a:p>
            <a:r>
              <a:rPr lang="en-US" sz="1800" dirty="0">
                <a:latin typeface="Arial" panose="020B0604020202020204" pitchFamily="34" charset="0"/>
                <a:cs typeface="Arial" panose="020B0604020202020204" pitchFamily="34" charset="0"/>
              </a:rPr>
              <a:t>How would you rate the reliability of electricity supply in your area?</a:t>
            </a:r>
            <a:endParaRPr sz="1800" dirty="0">
              <a:latin typeface="Arial" panose="020B0604020202020204" pitchFamily="34" charset="0"/>
              <a:cs typeface="Arial" panose="020B0604020202020204" pitchFamily="34" charset="0"/>
            </a:endParaRPr>
          </a:p>
        </p:txBody>
      </p:sp>
      <p:sp>
        <p:nvSpPr>
          <p:cNvPr id="270" name="Google Shape;270;p18"/>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8</a:t>
            </a:fld>
            <a:endParaRPr dirty="0"/>
          </a:p>
        </p:txBody>
      </p:sp>
      <p:grpSp>
        <p:nvGrpSpPr>
          <p:cNvPr id="271" name="Google Shape;271;p18"/>
          <p:cNvGrpSpPr/>
          <p:nvPr/>
        </p:nvGrpSpPr>
        <p:grpSpPr>
          <a:xfrm>
            <a:off x="312466" y="587260"/>
            <a:ext cx="309022" cy="376837"/>
            <a:chOff x="596350" y="929175"/>
            <a:chExt cx="407950" cy="497475"/>
          </a:xfrm>
        </p:grpSpPr>
        <p:sp>
          <p:nvSpPr>
            <p:cNvPr id="272" name="Google Shape;272;p18"/>
            <p:cNvSpPr/>
            <p:nvPr/>
          </p:nvSpPr>
          <p:spPr>
            <a:xfrm>
              <a:off x="596350" y="953550"/>
              <a:ext cx="387250" cy="473100"/>
            </a:xfrm>
            <a:custGeom>
              <a:avLst/>
              <a:gdLst/>
              <a:ahLst/>
              <a:cxnLst/>
              <a:rect l="l" t="t" r="r" b="b"/>
              <a:pathLst>
                <a:path w="15490" h="18924" fill="none" extrusionOk="0">
                  <a:moveTo>
                    <a:pt x="15490" y="17828"/>
                  </a:moveTo>
                  <a:lnTo>
                    <a:pt x="15490" y="17828"/>
                  </a:lnTo>
                  <a:lnTo>
                    <a:pt x="15466" y="17998"/>
                  </a:lnTo>
                  <a:lnTo>
                    <a:pt x="15417" y="18169"/>
                  </a:lnTo>
                  <a:lnTo>
                    <a:pt x="15319" y="18364"/>
                  </a:lnTo>
                  <a:lnTo>
                    <a:pt x="15198" y="18534"/>
                  </a:lnTo>
                  <a:lnTo>
                    <a:pt x="15052" y="18680"/>
                  </a:lnTo>
                  <a:lnTo>
                    <a:pt x="14881" y="18802"/>
                  </a:lnTo>
                  <a:lnTo>
                    <a:pt x="14735" y="18900"/>
                  </a:lnTo>
                  <a:lnTo>
                    <a:pt x="14564" y="18924"/>
                  </a:lnTo>
                  <a:lnTo>
                    <a:pt x="1023" y="18924"/>
                  </a:lnTo>
                  <a:lnTo>
                    <a:pt x="1023" y="18924"/>
                  </a:lnTo>
                  <a:lnTo>
                    <a:pt x="853" y="18900"/>
                  </a:lnTo>
                  <a:lnTo>
                    <a:pt x="682" y="18802"/>
                  </a:lnTo>
                  <a:lnTo>
                    <a:pt x="512" y="18680"/>
                  </a:lnTo>
                  <a:lnTo>
                    <a:pt x="341" y="18534"/>
                  </a:lnTo>
                  <a:lnTo>
                    <a:pt x="219" y="18364"/>
                  </a:lnTo>
                  <a:lnTo>
                    <a:pt x="98" y="18169"/>
                  </a:lnTo>
                  <a:lnTo>
                    <a:pt x="25" y="17998"/>
                  </a:lnTo>
                  <a:lnTo>
                    <a:pt x="0" y="17828"/>
                  </a:lnTo>
                  <a:lnTo>
                    <a:pt x="0" y="877"/>
                  </a:lnTo>
                  <a:lnTo>
                    <a:pt x="0" y="877"/>
                  </a:lnTo>
                  <a:lnTo>
                    <a:pt x="25" y="706"/>
                  </a:lnTo>
                  <a:lnTo>
                    <a:pt x="98" y="560"/>
                  </a:lnTo>
                  <a:lnTo>
                    <a:pt x="195" y="414"/>
                  </a:lnTo>
                  <a:lnTo>
                    <a:pt x="341" y="268"/>
                  </a:lnTo>
                  <a:lnTo>
                    <a:pt x="487" y="171"/>
                  </a:lnTo>
                  <a:lnTo>
                    <a:pt x="658" y="73"/>
                  </a:lnTo>
                  <a:lnTo>
                    <a:pt x="828" y="24"/>
                  </a:lnTo>
                  <a:lnTo>
                    <a:pt x="974"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3" name="Google Shape;273;p18"/>
            <p:cNvSpPr/>
            <p:nvPr/>
          </p:nvSpPr>
          <p:spPr>
            <a:xfrm>
              <a:off x="626775" y="929175"/>
              <a:ext cx="377525" cy="462775"/>
            </a:xfrm>
            <a:custGeom>
              <a:avLst/>
              <a:gdLst/>
              <a:ahLst/>
              <a:cxnLst/>
              <a:rect l="l" t="t" r="r" b="b"/>
              <a:pathLst>
                <a:path w="15101" h="18511" fill="none" extrusionOk="0">
                  <a:moveTo>
                    <a:pt x="15101" y="3362"/>
                  </a:moveTo>
                  <a:lnTo>
                    <a:pt x="15101" y="17731"/>
                  </a:lnTo>
                  <a:lnTo>
                    <a:pt x="15101" y="17731"/>
                  </a:lnTo>
                  <a:lnTo>
                    <a:pt x="15077" y="17877"/>
                  </a:lnTo>
                  <a:lnTo>
                    <a:pt x="15028" y="18024"/>
                  </a:lnTo>
                  <a:lnTo>
                    <a:pt x="14979" y="18145"/>
                  </a:lnTo>
                  <a:lnTo>
                    <a:pt x="14882" y="18267"/>
                  </a:lnTo>
                  <a:lnTo>
                    <a:pt x="14760" y="18365"/>
                  </a:lnTo>
                  <a:lnTo>
                    <a:pt x="14614" y="18438"/>
                  </a:lnTo>
                  <a:lnTo>
                    <a:pt x="14468" y="18486"/>
                  </a:lnTo>
                  <a:lnTo>
                    <a:pt x="14322" y="18511"/>
                  </a:lnTo>
                  <a:lnTo>
                    <a:pt x="780" y="18511"/>
                  </a:lnTo>
                  <a:lnTo>
                    <a:pt x="780" y="18511"/>
                  </a:lnTo>
                  <a:lnTo>
                    <a:pt x="634" y="18486"/>
                  </a:lnTo>
                  <a:lnTo>
                    <a:pt x="488" y="18438"/>
                  </a:lnTo>
                  <a:lnTo>
                    <a:pt x="342" y="18365"/>
                  </a:lnTo>
                  <a:lnTo>
                    <a:pt x="220" y="18267"/>
                  </a:lnTo>
                  <a:lnTo>
                    <a:pt x="123" y="18145"/>
                  </a:lnTo>
                  <a:lnTo>
                    <a:pt x="74" y="18024"/>
                  </a:lnTo>
                  <a:lnTo>
                    <a:pt x="25" y="17877"/>
                  </a:lnTo>
                  <a:lnTo>
                    <a:pt x="1" y="17731"/>
                  </a:lnTo>
                  <a:lnTo>
                    <a:pt x="1" y="780"/>
                  </a:lnTo>
                  <a:lnTo>
                    <a:pt x="1" y="780"/>
                  </a:lnTo>
                  <a:lnTo>
                    <a:pt x="25" y="610"/>
                  </a:lnTo>
                  <a:lnTo>
                    <a:pt x="74" y="464"/>
                  </a:lnTo>
                  <a:lnTo>
                    <a:pt x="123" y="342"/>
                  </a:lnTo>
                  <a:lnTo>
                    <a:pt x="220" y="220"/>
                  </a:lnTo>
                  <a:lnTo>
                    <a:pt x="342" y="123"/>
                  </a:lnTo>
                  <a:lnTo>
                    <a:pt x="488" y="50"/>
                  </a:lnTo>
                  <a:lnTo>
                    <a:pt x="634" y="1"/>
                  </a:lnTo>
                  <a:lnTo>
                    <a:pt x="780" y="1"/>
                  </a:lnTo>
                  <a:lnTo>
                    <a:pt x="1174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4" name="Google Shape;274;p18"/>
            <p:cNvSpPr/>
            <p:nvPr/>
          </p:nvSpPr>
          <p:spPr>
            <a:xfrm>
              <a:off x="688900" y="1256150"/>
              <a:ext cx="133975" cy="25"/>
            </a:xfrm>
            <a:custGeom>
              <a:avLst/>
              <a:gdLst/>
              <a:ahLst/>
              <a:cxnLst/>
              <a:rect l="l" t="t" r="r" b="b"/>
              <a:pathLst>
                <a:path w="5359" h="1" fill="none" extrusionOk="0">
                  <a:moveTo>
                    <a:pt x="5358" y="0"/>
                  </a:moveTo>
                  <a:lnTo>
                    <a:pt x="0"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5" name="Google Shape;275;p18"/>
            <p:cNvSpPr/>
            <p:nvPr/>
          </p:nvSpPr>
          <p:spPr>
            <a:xfrm>
              <a:off x="688900" y="1201350"/>
              <a:ext cx="255750" cy="25"/>
            </a:xfrm>
            <a:custGeom>
              <a:avLst/>
              <a:gdLst/>
              <a:ahLst/>
              <a:cxnLst/>
              <a:rect l="l" t="t" r="r" b="b"/>
              <a:pathLst>
                <a:path w="10230" h="1" fill="none" extrusionOk="0">
                  <a:moveTo>
                    <a:pt x="10229" y="1"/>
                  </a:moveTo>
                  <a:lnTo>
                    <a:pt x="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6" name="Google Shape;276;p18"/>
            <p:cNvSpPr/>
            <p:nvPr/>
          </p:nvSpPr>
          <p:spPr>
            <a:xfrm>
              <a:off x="688900" y="1145950"/>
              <a:ext cx="255750" cy="25"/>
            </a:xfrm>
            <a:custGeom>
              <a:avLst/>
              <a:gdLst/>
              <a:ahLst/>
              <a:cxnLst/>
              <a:rect l="l" t="t" r="r" b="b"/>
              <a:pathLst>
                <a:path w="10230" h="1" fill="none" extrusionOk="0">
                  <a:moveTo>
                    <a:pt x="10229" y="0"/>
                  </a:moveTo>
                  <a:lnTo>
                    <a:pt x="0"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7" name="Google Shape;277;p18"/>
            <p:cNvSpPr/>
            <p:nvPr/>
          </p:nvSpPr>
          <p:spPr>
            <a:xfrm>
              <a:off x="688900" y="1090525"/>
              <a:ext cx="255750" cy="25"/>
            </a:xfrm>
            <a:custGeom>
              <a:avLst/>
              <a:gdLst/>
              <a:ahLst/>
              <a:cxnLst/>
              <a:rect l="l" t="t" r="r" b="b"/>
              <a:pathLst>
                <a:path w="10230" h="1" fill="none" extrusionOk="0">
                  <a:moveTo>
                    <a:pt x="10229" y="1"/>
                  </a:moveTo>
                  <a:lnTo>
                    <a:pt x="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8" name="Google Shape;278;p18"/>
            <p:cNvSpPr/>
            <p:nvPr/>
          </p:nvSpPr>
          <p:spPr>
            <a:xfrm>
              <a:off x="920250" y="929175"/>
              <a:ext cx="84050" cy="84050"/>
            </a:xfrm>
            <a:custGeom>
              <a:avLst/>
              <a:gdLst/>
              <a:ahLst/>
              <a:cxnLst/>
              <a:rect l="l" t="t" r="r" b="b"/>
              <a:pathLst>
                <a:path w="3362" h="3362" fill="none" extrusionOk="0">
                  <a:moveTo>
                    <a:pt x="1" y="2582"/>
                  </a:moveTo>
                  <a:lnTo>
                    <a:pt x="1" y="1"/>
                  </a:lnTo>
                  <a:lnTo>
                    <a:pt x="3362" y="3362"/>
                  </a:lnTo>
                  <a:lnTo>
                    <a:pt x="780" y="3362"/>
                  </a:lnTo>
                  <a:lnTo>
                    <a:pt x="780" y="3362"/>
                  </a:lnTo>
                  <a:lnTo>
                    <a:pt x="610" y="3337"/>
                  </a:lnTo>
                  <a:lnTo>
                    <a:pt x="464" y="3289"/>
                  </a:lnTo>
                  <a:lnTo>
                    <a:pt x="342" y="3216"/>
                  </a:lnTo>
                  <a:lnTo>
                    <a:pt x="220" y="3118"/>
                  </a:lnTo>
                  <a:lnTo>
                    <a:pt x="123" y="3021"/>
                  </a:lnTo>
                  <a:lnTo>
                    <a:pt x="50" y="2875"/>
                  </a:lnTo>
                  <a:lnTo>
                    <a:pt x="1" y="2729"/>
                  </a:lnTo>
                  <a:lnTo>
                    <a:pt x="1" y="2582"/>
                  </a:lnTo>
                  <a:lnTo>
                    <a:pt x="1" y="2582"/>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aphicFrame>
        <p:nvGraphicFramePr>
          <p:cNvPr id="13" name="Chart 12"/>
          <p:cNvGraphicFramePr/>
          <p:nvPr>
            <p:extLst>
              <p:ext uri="{D42A27DB-BD31-4B8C-83A1-F6EECF244321}">
                <p14:modId xmlns:p14="http://schemas.microsoft.com/office/powerpoint/2010/main" val="1685506601"/>
              </p:ext>
            </p:extLst>
          </p:nvPr>
        </p:nvGraphicFramePr>
        <p:xfrm>
          <a:off x="404812" y="1563638"/>
          <a:ext cx="8112015" cy="288409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395456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66"/>
        <p:cNvGrpSpPr/>
        <p:nvPr/>
      </p:nvGrpSpPr>
      <p:grpSpPr>
        <a:xfrm>
          <a:off x="0" y="0"/>
          <a:ext cx="0" cy="0"/>
          <a:chOff x="0" y="0"/>
          <a:chExt cx="0" cy="0"/>
        </a:xfrm>
      </p:grpSpPr>
      <p:sp>
        <p:nvSpPr>
          <p:cNvPr id="268" name="Google Shape;268;p18"/>
          <p:cNvSpPr txBox="1">
            <a:spLocks noGrp="1"/>
          </p:cNvSpPr>
          <p:nvPr>
            <p:ph type="title"/>
          </p:nvPr>
        </p:nvSpPr>
        <p:spPr>
          <a:xfrm>
            <a:off x="814275" y="392575"/>
            <a:ext cx="5258400" cy="766200"/>
          </a:xfrm>
          <a:prstGeom prst="rect">
            <a:avLst/>
          </a:prstGeom>
          <a:noFill/>
          <a:ln>
            <a:noFill/>
          </a:ln>
        </p:spPr>
        <p:txBody>
          <a:bodyPr spcFirstLastPara="1" wrap="square" lIns="91425" tIns="91425" rIns="91425" bIns="91425" anchor="ctr" anchorCtr="0">
            <a:noAutofit/>
          </a:bodyPr>
          <a:lstStyle/>
          <a:p>
            <a:r>
              <a:rPr lang="en-US" sz="1800" dirty="0">
                <a:latin typeface="Arial" panose="020B0604020202020204" pitchFamily="34" charset="0"/>
                <a:cs typeface="Arial" panose="020B0604020202020204" pitchFamily="34" charset="0"/>
              </a:rPr>
              <a:t>Have you experienced any power outages in the past six months?</a:t>
            </a:r>
            <a:endParaRPr sz="1800" dirty="0">
              <a:latin typeface="Arial" panose="020B0604020202020204" pitchFamily="34" charset="0"/>
              <a:cs typeface="Arial" panose="020B0604020202020204" pitchFamily="34" charset="0"/>
            </a:endParaRPr>
          </a:p>
        </p:txBody>
      </p:sp>
      <p:sp>
        <p:nvSpPr>
          <p:cNvPr id="270" name="Google Shape;270;p18"/>
          <p:cNvSpPr txBox="1">
            <a:spLocks noGrp="1"/>
          </p:cNvSpPr>
          <p:nvPr>
            <p:ph type="sldNum" idx="12"/>
          </p:nvPr>
        </p:nvSpPr>
        <p:spPr>
          <a:xfrm>
            <a:off x="7618000" y="4636500"/>
            <a:ext cx="1487400" cy="315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9</a:t>
            </a:fld>
            <a:endParaRPr dirty="0"/>
          </a:p>
        </p:txBody>
      </p:sp>
      <p:grpSp>
        <p:nvGrpSpPr>
          <p:cNvPr id="271" name="Google Shape;271;p18"/>
          <p:cNvGrpSpPr/>
          <p:nvPr/>
        </p:nvGrpSpPr>
        <p:grpSpPr>
          <a:xfrm>
            <a:off x="312466" y="587260"/>
            <a:ext cx="309022" cy="376837"/>
            <a:chOff x="596350" y="929175"/>
            <a:chExt cx="407950" cy="497475"/>
          </a:xfrm>
        </p:grpSpPr>
        <p:sp>
          <p:nvSpPr>
            <p:cNvPr id="272" name="Google Shape;272;p18"/>
            <p:cNvSpPr/>
            <p:nvPr/>
          </p:nvSpPr>
          <p:spPr>
            <a:xfrm>
              <a:off x="596350" y="953550"/>
              <a:ext cx="387250" cy="473100"/>
            </a:xfrm>
            <a:custGeom>
              <a:avLst/>
              <a:gdLst/>
              <a:ahLst/>
              <a:cxnLst/>
              <a:rect l="l" t="t" r="r" b="b"/>
              <a:pathLst>
                <a:path w="15490" h="18924" fill="none" extrusionOk="0">
                  <a:moveTo>
                    <a:pt x="15490" y="17828"/>
                  </a:moveTo>
                  <a:lnTo>
                    <a:pt x="15490" y="17828"/>
                  </a:lnTo>
                  <a:lnTo>
                    <a:pt x="15466" y="17998"/>
                  </a:lnTo>
                  <a:lnTo>
                    <a:pt x="15417" y="18169"/>
                  </a:lnTo>
                  <a:lnTo>
                    <a:pt x="15319" y="18364"/>
                  </a:lnTo>
                  <a:lnTo>
                    <a:pt x="15198" y="18534"/>
                  </a:lnTo>
                  <a:lnTo>
                    <a:pt x="15052" y="18680"/>
                  </a:lnTo>
                  <a:lnTo>
                    <a:pt x="14881" y="18802"/>
                  </a:lnTo>
                  <a:lnTo>
                    <a:pt x="14735" y="18900"/>
                  </a:lnTo>
                  <a:lnTo>
                    <a:pt x="14564" y="18924"/>
                  </a:lnTo>
                  <a:lnTo>
                    <a:pt x="1023" y="18924"/>
                  </a:lnTo>
                  <a:lnTo>
                    <a:pt x="1023" y="18924"/>
                  </a:lnTo>
                  <a:lnTo>
                    <a:pt x="853" y="18900"/>
                  </a:lnTo>
                  <a:lnTo>
                    <a:pt x="682" y="18802"/>
                  </a:lnTo>
                  <a:lnTo>
                    <a:pt x="512" y="18680"/>
                  </a:lnTo>
                  <a:lnTo>
                    <a:pt x="341" y="18534"/>
                  </a:lnTo>
                  <a:lnTo>
                    <a:pt x="219" y="18364"/>
                  </a:lnTo>
                  <a:lnTo>
                    <a:pt x="98" y="18169"/>
                  </a:lnTo>
                  <a:lnTo>
                    <a:pt x="25" y="17998"/>
                  </a:lnTo>
                  <a:lnTo>
                    <a:pt x="0" y="17828"/>
                  </a:lnTo>
                  <a:lnTo>
                    <a:pt x="0" y="877"/>
                  </a:lnTo>
                  <a:lnTo>
                    <a:pt x="0" y="877"/>
                  </a:lnTo>
                  <a:lnTo>
                    <a:pt x="25" y="706"/>
                  </a:lnTo>
                  <a:lnTo>
                    <a:pt x="98" y="560"/>
                  </a:lnTo>
                  <a:lnTo>
                    <a:pt x="195" y="414"/>
                  </a:lnTo>
                  <a:lnTo>
                    <a:pt x="341" y="268"/>
                  </a:lnTo>
                  <a:lnTo>
                    <a:pt x="487" y="171"/>
                  </a:lnTo>
                  <a:lnTo>
                    <a:pt x="658" y="73"/>
                  </a:lnTo>
                  <a:lnTo>
                    <a:pt x="828" y="24"/>
                  </a:lnTo>
                  <a:lnTo>
                    <a:pt x="974"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3" name="Google Shape;273;p18"/>
            <p:cNvSpPr/>
            <p:nvPr/>
          </p:nvSpPr>
          <p:spPr>
            <a:xfrm>
              <a:off x="626775" y="929175"/>
              <a:ext cx="377525" cy="462775"/>
            </a:xfrm>
            <a:custGeom>
              <a:avLst/>
              <a:gdLst/>
              <a:ahLst/>
              <a:cxnLst/>
              <a:rect l="l" t="t" r="r" b="b"/>
              <a:pathLst>
                <a:path w="15101" h="18511" fill="none" extrusionOk="0">
                  <a:moveTo>
                    <a:pt x="15101" y="3362"/>
                  </a:moveTo>
                  <a:lnTo>
                    <a:pt x="15101" y="17731"/>
                  </a:lnTo>
                  <a:lnTo>
                    <a:pt x="15101" y="17731"/>
                  </a:lnTo>
                  <a:lnTo>
                    <a:pt x="15077" y="17877"/>
                  </a:lnTo>
                  <a:lnTo>
                    <a:pt x="15028" y="18024"/>
                  </a:lnTo>
                  <a:lnTo>
                    <a:pt x="14979" y="18145"/>
                  </a:lnTo>
                  <a:lnTo>
                    <a:pt x="14882" y="18267"/>
                  </a:lnTo>
                  <a:lnTo>
                    <a:pt x="14760" y="18365"/>
                  </a:lnTo>
                  <a:lnTo>
                    <a:pt x="14614" y="18438"/>
                  </a:lnTo>
                  <a:lnTo>
                    <a:pt x="14468" y="18486"/>
                  </a:lnTo>
                  <a:lnTo>
                    <a:pt x="14322" y="18511"/>
                  </a:lnTo>
                  <a:lnTo>
                    <a:pt x="780" y="18511"/>
                  </a:lnTo>
                  <a:lnTo>
                    <a:pt x="780" y="18511"/>
                  </a:lnTo>
                  <a:lnTo>
                    <a:pt x="634" y="18486"/>
                  </a:lnTo>
                  <a:lnTo>
                    <a:pt x="488" y="18438"/>
                  </a:lnTo>
                  <a:lnTo>
                    <a:pt x="342" y="18365"/>
                  </a:lnTo>
                  <a:lnTo>
                    <a:pt x="220" y="18267"/>
                  </a:lnTo>
                  <a:lnTo>
                    <a:pt x="123" y="18145"/>
                  </a:lnTo>
                  <a:lnTo>
                    <a:pt x="74" y="18024"/>
                  </a:lnTo>
                  <a:lnTo>
                    <a:pt x="25" y="17877"/>
                  </a:lnTo>
                  <a:lnTo>
                    <a:pt x="1" y="17731"/>
                  </a:lnTo>
                  <a:lnTo>
                    <a:pt x="1" y="780"/>
                  </a:lnTo>
                  <a:lnTo>
                    <a:pt x="1" y="780"/>
                  </a:lnTo>
                  <a:lnTo>
                    <a:pt x="25" y="610"/>
                  </a:lnTo>
                  <a:lnTo>
                    <a:pt x="74" y="464"/>
                  </a:lnTo>
                  <a:lnTo>
                    <a:pt x="123" y="342"/>
                  </a:lnTo>
                  <a:lnTo>
                    <a:pt x="220" y="220"/>
                  </a:lnTo>
                  <a:lnTo>
                    <a:pt x="342" y="123"/>
                  </a:lnTo>
                  <a:lnTo>
                    <a:pt x="488" y="50"/>
                  </a:lnTo>
                  <a:lnTo>
                    <a:pt x="634" y="1"/>
                  </a:lnTo>
                  <a:lnTo>
                    <a:pt x="780" y="1"/>
                  </a:lnTo>
                  <a:lnTo>
                    <a:pt x="1174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4" name="Google Shape;274;p18"/>
            <p:cNvSpPr/>
            <p:nvPr/>
          </p:nvSpPr>
          <p:spPr>
            <a:xfrm>
              <a:off x="688900" y="1256150"/>
              <a:ext cx="133975" cy="25"/>
            </a:xfrm>
            <a:custGeom>
              <a:avLst/>
              <a:gdLst/>
              <a:ahLst/>
              <a:cxnLst/>
              <a:rect l="l" t="t" r="r" b="b"/>
              <a:pathLst>
                <a:path w="5359" h="1" fill="none" extrusionOk="0">
                  <a:moveTo>
                    <a:pt x="5358" y="0"/>
                  </a:moveTo>
                  <a:lnTo>
                    <a:pt x="0"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5" name="Google Shape;275;p18"/>
            <p:cNvSpPr/>
            <p:nvPr/>
          </p:nvSpPr>
          <p:spPr>
            <a:xfrm>
              <a:off x="688900" y="1201350"/>
              <a:ext cx="255750" cy="25"/>
            </a:xfrm>
            <a:custGeom>
              <a:avLst/>
              <a:gdLst/>
              <a:ahLst/>
              <a:cxnLst/>
              <a:rect l="l" t="t" r="r" b="b"/>
              <a:pathLst>
                <a:path w="10230" h="1" fill="none" extrusionOk="0">
                  <a:moveTo>
                    <a:pt x="10229" y="1"/>
                  </a:moveTo>
                  <a:lnTo>
                    <a:pt x="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6" name="Google Shape;276;p18"/>
            <p:cNvSpPr/>
            <p:nvPr/>
          </p:nvSpPr>
          <p:spPr>
            <a:xfrm>
              <a:off x="688900" y="1145950"/>
              <a:ext cx="255750" cy="25"/>
            </a:xfrm>
            <a:custGeom>
              <a:avLst/>
              <a:gdLst/>
              <a:ahLst/>
              <a:cxnLst/>
              <a:rect l="l" t="t" r="r" b="b"/>
              <a:pathLst>
                <a:path w="10230" h="1" fill="none" extrusionOk="0">
                  <a:moveTo>
                    <a:pt x="10229" y="0"/>
                  </a:moveTo>
                  <a:lnTo>
                    <a:pt x="0" y="0"/>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7" name="Google Shape;277;p18"/>
            <p:cNvSpPr/>
            <p:nvPr/>
          </p:nvSpPr>
          <p:spPr>
            <a:xfrm>
              <a:off x="688900" y="1090525"/>
              <a:ext cx="255750" cy="25"/>
            </a:xfrm>
            <a:custGeom>
              <a:avLst/>
              <a:gdLst/>
              <a:ahLst/>
              <a:cxnLst/>
              <a:rect l="l" t="t" r="r" b="b"/>
              <a:pathLst>
                <a:path w="10230" h="1" fill="none" extrusionOk="0">
                  <a:moveTo>
                    <a:pt x="10229" y="1"/>
                  </a:moveTo>
                  <a:lnTo>
                    <a:pt x="0" y="1"/>
                  </a:lnTo>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278" name="Google Shape;278;p18"/>
            <p:cNvSpPr/>
            <p:nvPr/>
          </p:nvSpPr>
          <p:spPr>
            <a:xfrm>
              <a:off x="920250" y="929175"/>
              <a:ext cx="84050" cy="84050"/>
            </a:xfrm>
            <a:custGeom>
              <a:avLst/>
              <a:gdLst/>
              <a:ahLst/>
              <a:cxnLst/>
              <a:rect l="l" t="t" r="r" b="b"/>
              <a:pathLst>
                <a:path w="3362" h="3362" fill="none" extrusionOk="0">
                  <a:moveTo>
                    <a:pt x="1" y="2582"/>
                  </a:moveTo>
                  <a:lnTo>
                    <a:pt x="1" y="1"/>
                  </a:lnTo>
                  <a:lnTo>
                    <a:pt x="3362" y="3362"/>
                  </a:lnTo>
                  <a:lnTo>
                    <a:pt x="780" y="3362"/>
                  </a:lnTo>
                  <a:lnTo>
                    <a:pt x="780" y="3362"/>
                  </a:lnTo>
                  <a:lnTo>
                    <a:pt x="610" y="3337"/>
                  </a:lnTo>
                  <a:lnTo>
                    <a:pt x="464" y="3289"/>
                  </a:lnTo>
                  <a:lnTo>
                    <a:pt x="342" y="3216"/>
                  </a:lnTo>
                  <a:lnTo>
                    <a:pt x="220" y="3118"/>
                  </a:lnTo>
                  <a:lnTo>
                    <a:pt x="123" y="3021"/>
                  </a:lnTo>
                  <a:lnTo>
                    <a:pt x="50" y="2875"/>
                  </a:lnTo>
                  <a:lnTo>
                    <a:pt x="1" y="2729"/>
                  </a:lnTo>
                  <a:lnTo>
                    <a:pt x="1" y="2582"/>
                  </a:lnTo>
                  <a:lnTo>
                    <a:pt x="1" y="2582"/>
                  </a:lnTo>
                  <a:close/>
                </a:path>
              </a:pathLst>
            </a:custGeom>
            <a:noFill/>
            <a:ln w="12175" cap="rnd" cmpd="sng">
              <a:solidFill>
                <a:srgbClr val="FF98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grpSp>
      <p:graphicFrame>
        <p:nvGraphicFramePr>
          <p:cNvPr id="13" name="Chart 12"/>
          <p:cNvGraphicFramePr/>
          <p:nvPr>
            <p:extLst>
              <p:ext uri="{D42A27DB-BD31-4B8C-83A1-F6EECF244321}">
                <p14:modId xmlns:p14="http://schemas.microsoft.com/office/powerpoint/2010/main" val="4032835666"/>
              </p:ext>
            </p:extLst>
          </p:nvPr>
        </p:nvGraphicFramePr>
        <p:xfrm>
          <a:off x="557820" y="1275606"/>
          <a:ext cx="7740112" cy="317636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02010719"/>
      </p:ext>
    </p:extLst>
  </p:cSld>
  <p:clrMapOvr>
    <a:masterClrMapping/>
  </p:clrMapOvr>
  <p:timing>
    <p:tnLst>
      <p:par>
        <p:cTn id="1" dur="indefinite" restart="never" nodeType="tmRoot"/>
      </p:par>
    </p:tnLst>
  </p:timing>
</p:sld>
</file>

<file path=ppt/theme/theme1.xml><?xml version="1.0" encoding="utf-8"?>
<a:theme xmlns:a="http://schemas.openxmlformats.org/drawingml/2006/main" name="Salerio template">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1375</TotalTime>
  <Words>537</Words>
  <Application>Microsoft Office PowerPoint</Application>
  <PresentationFormat>On-screen Show (16:9)</PresentationFormat>
  <Paragraphs>134</Paragraphs>
  <Slides>16</Slides>
  <Notes>16</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2" baseType="lpstr">
      <vt:lpstr>Arvo</vt:lpstr>
      <vt:lpstr>Roboto Condensed</vt:lpstr>
      <vt:lpstr>Arial</vt:lpstr>
      <vt:lpstr>Roboto Condensed Light</vt:lpstr>
      <vt:lpstr>Salerio template</vt:lpstr>
      <vt:lpstr>Bitmap Image</vt:lpstr>
      <vt:lpstr>Consumer (Sex Disaggregated) Satisfaction Survey </vt:lpstr>
      <vt:lpstr>Why this initiative?</vt:lpstr>
      <vt:lpstr>Approach</vt:lpstr>
      <vt:lpstr>Questionnaires</vt:lpstr>
      <vt:lpstr>Whether the establishment is fully or partially owned by a Female?</vt:lpstr>
      <vt:lpstr>What is the ownership type of the connection?</vt:lpstr>
      <vt:lpstr>How satisfied are you with the overall quality of electricity services provided by DISCOM?</vt:lpstr>
      <vt:lpstr>How would you rate the reliability of electricity supply in your area?</vt:lpstr>
      <vt:lpstr>Have you experienced any power outages in the past six months?</vt:lpstr>
      <vt:lpstr>If yes, please specify the frequency of power outages:</vt:lpstr>
      <vt:lpstr>How would you rate the response time of DISCOM in addressing power outages or electrical faults?</vt:lpstr>
      <vt:lpstr>Do you experience fluctuations in voltage or frequent voltage drops?</vt:lpstr>
      <vt:lpstr>If yes, how often do you experience these fluctuations?</vt:lpstr>
      <vt:lpstr>How satisfied are you with the customer service provided by DISCOM regarding electricity-related issues?</vt:lpstr>
      <vt:lpstr>What are the losses to the establishment due to power outages?</vt:lpstr>
      <vt:lpstr>THANKS!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THIS IS YOUR PRESENTATION TITLE</dc:title>
  <dc:creator>Md Akhtar Ansari</dc:creator>
  <cp:lastModifiedBy>Vikas Dixit </cp:lastModifiedBy>
  <cp:revision>292</cp:revision>
  <dcterms:modified xsi:type="dcterms:W3CDTF">2024-05-13T09:31:58Z</dcterms:modified>
</cp:coreProperties>
</file>